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303" r:id="rId8"/>
    <p:sldId id="263" r:id="rId9"/>
    <p:sldId id="264" r:id="rId10"/>
    <p:sldId id="304" r:id="rId11"/>
    <p:sldId id="265" r:id="rId12"/>
    <p:sldId id="266" r:id="rId13"/>
    <p:sldId id="267" r:id="rId14"/>
    <p:sldId id="305" r:id="rId15"/>
    <p:sldId id="307" r:id="rId16"/>
    <p:sldId id="306" r:id="rId17"/>
    <p:sldId id="26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CC"/>
    <a:srgbClr val="FFFF66"/>
    <a:srgbClr val="FFFF99"/>
    <a:srgbClr val="33CC33"/>
    <a:srgbClr val="99FF33"/>
    <a:srgbClr val="FFFFFF"/>
    <a:srgbClr val="4A2206"/>
    <a:srgbClr val="321704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9B08C-87FC-6F76-FD7F-417DC119C0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B2B5CD-EA7E-E4F0-1D59-1CB5C91C42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3F3FC8-5536-0762-0854-35937FAFA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A9D2-C31F-477C-9862-A51100E86D0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F2CD8-EB53-B26C-62AE-9940B38E3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646AC-E399-D13D-E7CF-9DB2C4E0D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146A-4E1F-46AF-9355-81EF5C490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222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48EF8-CC84-B0E8-1148-A0D50FE95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81C08F-1E96-066F-EE1B-127B5905D5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183FD-C1FC-B06F-1D34-76D77ABC2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A9D2-C31F-477C-9862-A51100E86D0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2B348-CF47-9774-6F6D-937BF52CD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6577F-E16D-DD20-B749-4F3ED4EC5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146A-4E1F-46AF-9355-81EF5C490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72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C29479-BFA3-22AA-6757-E018B2C2D9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95E8E-44DD-6476-EE03-FE4BD9B4A7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DD51F-F101-2515-448F-96E3C2E2B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A9D2-C31F-477C-9862-A51100E86D0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2AEC0-3854-0379-F925-4CD9C20D0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E3F85-AD98-0467-FC87-AA5D8EF28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146A-4E1F-46AF-9355-81EF5C490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98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2D419-D69E-770A-1D21-81268947E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226ED-42E6-C331-07FD-F7D993A56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8A00B-1D8D-E114-C515-C534F9B1D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A9D2-C31F-477C-9862-A51100E86D0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FD0CE-CE61-C438-4B09-30580D598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6B121C-B709-615F-4913-329E38F27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146A-4E1F-46AF-9355-81EF5C490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61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DE8E7-C249-C31F-CF43-F7402E7ED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86D665-E29B-CF28-E351-5C79938DBF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360DF-FD90-A689-E4A1-17D83DBC2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A9D2-C31F-477C-9862-A51100E86D0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90DA46-96F8-EBFD-42F6-DA6AF0CC7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74FDF-B133-2E22-25B6-92379E2CE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146A-4E1F-46AF-9355-81EF5C490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50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79AC7-FF84-00FF-03AE-4C6F33C1D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02A64-B45C-B839-A681-3A6146BEF6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17EEF4-E28B-C690-114D-795B4E051C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888915-F6AF-5347-FE5B-8A695974A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A9D2-C31F-477C-9862-A51100E86D0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49CB90-3A38-ECBA-58D8-F1679DC1E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D85399-5676-E65A-E9C1-C567CDF80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146A-4E1F-46AF-9355-81EF5C490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43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2FA41-F07D-D791-F5E4-CFC7CF492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85E183-3A71-FDE6-EBCC-0DCFF643CE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199DC8-2EF4-F83F-F6DB-5F9308073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53684A-21FF-A77E-DDA1-6C4A99D45C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BCCDEB-AF8F-352E-E0CD-4BC2F6552B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A3E49A-64C1-B6F2-D009-3BB0D30C2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A9D2-C31F-477C-9862-A51100E86D0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E224E3-74CE-25FA-C22D-49E7BF12F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D31094-6FD4-AE74-652C-7637E729A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146A-4E1F-46AF-9355-81EF5C490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510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3477C-21A6-AADF-0D4F-5FC2A70D4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5444C1-6C03-EB1D-3B0D-1E2D4C212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A9D2-C31F-477C-9862-A51100E86D0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AD6F33-1561-52DA-669D-AC7169347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171083-9366-80F2-C486-FF400CAE5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146A-4E1F-46AF-9355-81EF5C490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402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4FE17E-5DA6-3B3B-92EF-04C08FBB4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A9D2-C31F-477C-9862-A51100E86D0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A217C-7E40-B37A-A020-7E48FD106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15F1D6-2A20-460D-CE3D-CFF036A0C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146A-4E1F-46AF-9355-81EF5C490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52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F36DD-5D87-DDD4-95B2-25ADD16B9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A17DE-9A09-70F4-D7EC-98409909C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9E43C7-67A2-3570-B2CF-F81C9028D0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B04815-29A2-51E0-5768-46D0B2E3C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A9D2-C31F-477C-9862-A51100E86D0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7C6238-641C-7331-F109-A4B5F946A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91E9FB-A49E-8710-6B8D-396CE6A39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146A-4E1F-46AF-9355-81EF5C490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257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D4B5B-75F8-73AB-6CDC-B1EBF76C7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A980E9-0922-2BAF-85CB-D1A5958E0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9D1598-9C68-85EA-AF55-835CC7625B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8CE8A4-3136-2182-01C7-8FF0CBFD3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A9D2-C31F-477C-9862-A51100E86D0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1A285E-8F19-686B-B72F-843F23986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DE8518-BB3A-E21A-445F-B85DEEAD2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146A-4E1F-46AF-9355-81EF5C490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93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9000">
              <a:schemeClr val="bg1">
                <a:lumMod val="95000"/>
              </a:schemeClr>
            </a:gs>
            <a:gs pos="20000">
              <a:srgbClr val="4A2206"/>
            </a:gs>
            <a:gs pos="50000">
              <a:schemeClr val="accent2">
                <a:lumMod val="75000"/>
              </a:schemeClr>
            </a:gs>
            <a:gs pos="78000">
              <a:schemeClr val="bg1">
                <a:lumMod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CA590D-F684-C532-0CEE-70E5CF773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46F02C-91DF-B86A-F9C4-77DCABBF37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CE7AA-356D-6CC2-38A6-B56B158CA8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8A9D2-C31F-477C-9862-A51100E86D0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30F43-E89B-0BAE-C591-F05E152406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3357B-8AD0-ACC2-5678-E9B6F4E8A6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7146A-4E1F-46AF-9355-81EF5C490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17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4A2206"/>
            </a:gs>
            <a:gs pos="50000">
              <a:schemeClr val="accent2">
                <a:lumMod val="75000"/>
              </a:schemeClr>
            </a:gs>
            <a:gs pos="89000">
              <a:schemeClr val="bg1">
                <a:lumMod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SWU Photo ฐานข้อมูลภาพถ่าย มศว">
            <a:extLst>
              <a:ext uri="{FF2B5EF4-FFF2-40B4-BE49-F238E27FC236}">
                <a16:creationId xmlns:a16="http://schemas.microsoft.com/office/drawing/2014/main" id="{949782CF-875A-204F-8D2F-A45A46FFF7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2666" y="1351583"/>
            <a:ext cx="2786668" cy="2786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22EA137-3B37-5A26-8A1B-A95E5E253FDC}"/>
              </a:ext>
            </a:extLst>
          </p:cNvPr>
          <p:cNvSpPr txBox="1"/>
          <p:nvPr/>
        </p:nvSpPr>
        <p:spPr>
          <a:xfrm>
            <a:off x="0" y="-69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การจัดการทางสังคม</a:t>
            </a:r>
            <a:endParaRPr lang="en-US" sz="8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A1F019-2C8A-94C2-7902-6D166DF1DCD2}"/>
              </a:ext>
            </a:extLst>
          </p:cNvPr>
          <p:cNvSpPr txBox="1"/>
          <p:nvPr/>
        </p:nvSpPr>
        <p:spPr>
          <a:xfrm>
            <a:off x="0" y="4352671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ประเวศ วะสี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CC73CC-54DE-B3E9-204A-B91341C71D56}"/>
              </a:ext>
            </a:extLst>
          </p:cNvPr>
          <p:cNvSpPr txBox="1"/>
          <p:nvPr/>
        </p:nvSpPr>
        <p:spPr>
          <a:xfrm>
            <a:off x="9525" y="4943221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๕ พฤศจิกายน ๒๕๖๕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7B1046-BCD4-F428-16BA-EC3032A5F3EE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0" y="998287"/>
            <a:ext cx="12192000" cy="68490"/>
          </a:xfrm>
          <a:prstGeom prst="rect">
            <a:avLst/>
          </a:prstGeom>
          <a:gradFill rotWithShape="1">
            <a:gsLst>
              <a:gs pos="28000">
                <a:schemeClr val="bg1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h-TH" sz="21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89C421-EAFB-628B-07F3-F9C2D25DC0D5}"/>
              </a:ext>
            </a:extLst>
          </p:cNvPr>
          <p:cNvSpPr txBox="1"/>
          <p:nvPr/>
        </p:nvSpPr>
        <p:spPr>
          <a:xfrm>
            <a:off x="53070" y="5966475"/>
            <a:ext cx="121389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นิสิตปริญญาเอก ปรัชญาดุษฎีบัณฑิต การจัดการทางสังคม คณะสังคมศาสตร์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82917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3B0D72B-895F-EAAB-1866-9AB0EAAB688A}"/>
              </a:ext>
            </a:extLst>
          </p:cNvPr>
          <p:cNvGrpSpPr/>
          <p:nvPr/>
        </p:nvGrpSpPr>
        <p:grpSpPr>
          <a:xfrm>
            <a:off x="76446" y="4974524"/>
            <a:ext cx="12115554" cy="1323439"/>
            <a:chOff x="12438" y="4945385"/>
            <a:chExt cx="12192000" cy="1323439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092BF4F-19BE-994F-ACB0-F417F5C68CD2}"/>
                </a:ext>
              </a:extLst>
            </p:cNvPr>
            <p:cNvSpPr txBox="1"/>
            <p:nvPr/>
          </p:nvSpPr>
          <p:spPr>
            <a:xfrm>
              <a:off x="12438" y="4945385"/>
              <a:ext cx="12192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80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“องค์รวม”   </a:t>
              </a:r>
              <a:r>
                <a:rPr lang="th-TH" sz="72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คุณสมบัติใหม่อันมหัศจรรย์</a:t>
              </a:r>
              <a:endParaRPr lang="en-US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3" name="Arrow: Right 2">
              <a:extLst>
                <a:ext uri="{FF2B5EF4-FFF2-40B4-BE49-F238E27FC236}">
                  <a16:creationId xmlns:a16="http://schemas.microsoft.com/office/drawing/2014/main" id="{935C36BA-ACFE-4941-E38E-ED490628198B}"/>
                </a:ext>
              </a:extLst>
            </p:cNvPr>
            <p:cNvSpPr/>
            <p:nvPr/>
          </p:nvSpPr>
          <p:spPr>
            <a:xfrm>
              <a:off x="3743080" y="5414200"/>
              <a:ext cx="553054" cy="463604"/>
            </a:xfrm>
            <a:prstGeom prst="rightArrow">
              <a:avLst/>
            </a:prstGeom>
            <a:gradFill flip="none" rotWithShape="1">
              <a:gsLst>
                <a:gs pos="0">
                  <a:srgbClr val="0000CC"/>
                </a:gs>
                <a:gs pos="50000">
                  <a:srgbClr val="FFFF00">
                    <a:shade val="67500"/>
                    <a:satMod val="115000"/>
                  </a:srgbClr>
                </a:gs>
                <a:gs pos="100000">
                  <a:srgbClr val="FFFF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DC0C0CD-7944-C1C1-2BDA-8E3B167FD32A}"/>
              </a:ext>
            </a:extLst>
          </p:cNvPr>
          <p:cNvGrpSpPr/>
          <p:nvPr/>
        </p:nvGrpSpPr>
        <p:grpSpPr>
          <a:xfrm>
            <a:off x="969247" y="2489901"/>
            <a:ext cx="10615379" cy="2768866"/>
            <a:chOff x="969247" y="2489901"/>
            <a:chExt cx="10615379" cy="2768866"/>
          </a:xfrm>
        </p:grpSpPr>
        <p:pic>
          <p:nvPicPr>
            <p:cNvPr id="6" name="Picture 2" descr="Airplane Clip art - Plane Transparent Clipart png download - 5152*1301 -  Free Transparent Airplane png Download. - Clip Art Library">
              <a:extLst>
                <a:ext uri="{FF2B5EF4-FFF2-40B4-BE49-F238E27FC236}">
                  <a16:creationId xmlns:a16="http://schemas.microsoft.com/office/drawing/2014/main" id="{F8121434-EEEC-7CCC-1208-05A30BEF14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699672" y="3214038"/>
              <a:ext cx="4884954" cy="14586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4" descr="Car Rental - Rent a new Car &amp;amp; Van Worldwide | Europcar">
              <a:extLst>
                <a:ext uri="{FF2B5EF4-FFF2-40B4-BE49-F238E27FC236}">
                  <a16:creationId xmlns:a16="http://schemas.microsoft.com/office/drawing/2014/main" id="{C6BC5657-0BEE-3145-93C7-D66E5086A96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9247" y="2489901"/>
              <a:ext cx="4153299" cy="27688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5B2E7B2E-96B6-1135-F1EB-E1B494B96A06}"/>
              </a:ext>
            </a:extLst>
          </p:cNvPr>
          <p:cNvSpPr txBox="1"/>
          <p:nvPr/>
        </p:nvSpPr>
        <p:spPr>
          <a:xfrm>
            <a:off x="12438" y="10722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วัตถุประสงค์</a:t>
            </a:r>
            <a:endParaRPr lang="en-US" sz="8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9FDB929-7881-AAC1-D60C-82D82068B900}"/>
              </a:ext>
            </a:extLst>
          </p:cNvPr>
          <p:cNvGrpSpPr/>
          <p:nvPr/>
        </p:nvGrpSpPr>
        <p:grpSpPr>
          <a:xfrm>
            <a:off x="0" y="1158635"/>
            <a:ext cx="12192000" cy="1613337"/>
            <a:chOff x="0" y="1158635"/>
            <a:chExt cx="12192000" cy="1613337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229B903A-3F9B-D5CE-21B5-EAFFEFD4C164}"/>
                </a:ext>
              </a:extLst>
            </p:cNvPr>
            <p:cNvSpPr txBox="1"/>
            <p:nvPr/>
          </p:nvSpPr>
          <p:spPr>
            <a:xfrm>
              <a:off x="0" y="1448533"/>
              <a:ext cx="12192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8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การออกแบบระบบและโครงสร้าง</a:t>
              </a:r>
              <a:endParaRPr lang="en-US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10" name="Arrow: Down 9">
              <a:extLst>
                <a:ext uri="{FF2B5EF4-FFF2-40B4-BE49-F238E27FC236}">
                  <a16:creationId xmlns:a16="http://schemas.microsoft.com/office/drawing/2014/main" id="{F2091556-141D-FC77-A256-A8F1A494AB64}"/>
                </a:ext>
              </a:extLst>
            </p:cNvPr>
            <p:cNvSpPr/>
            <p:nvPr/>
          </p:nvSpPr>
          <p:spPr>
            <a:xfrm>
              <a:off x="5771225" y="1158635"/>
              <a:ext cx="649550" cy="459398"/>
            </a:xfrm>
            <a:prstGeom prst="downArrow">
              <a:avLst/>
            </a:prstGeom>
            <a:solidFill>
              <a:srgbClr val="FFFF00"/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1128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478D66-05A1-B139-2DF7-3960AA49F5AD}"/>
              </a:ext>
            </a:extLst>
          </p:cNvPr>
          <p:cNvSpPr txBox="1"/>
          <p:nvPr/>
        </p:nvSpPr>
        <p:spPr>
          <a:xfrm>
            <a:off x="0" y="-69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องค์กรที่มีพลังสร้างสรรค์และความสุข</a:t>
            </a:r>
            <a:endParaRPr lang="en-US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0A61CB-524B-E3C7-2611-AD8F1746F4E8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0" y="1012384"/>
            <a:ext cx="12192000" cy="68490"/>
          </a:xfrm>
          <a:prstGeom prst="rect">
            <a:avLst/>
          </a:prstGeom>
          <a:gradFill rotWithShape="1">
            <a:gsLst>
              <a:gs pos="28000">
                <a:schemeClr val="bg1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h-TH" sz="21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B63175-7550-D7E2-40C9-9ECEEE2CCA4C}"/>
              </a:ext>
            </a:extLst>
          </p:cNvPr>
          <p:cNvSpPr txBox="1"/>
          <p:nvPr/>
        </p:nvSpPr>
        <p:spPr>
          <a:xfrm>
            <a:off x="0" y="1113222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7200" b="1" dirty="0">
                <a:solidFill>
                  <a:srgbClr val="FF0000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องค์กร ล้วนมีความทุกข์</a:t>
            </a:r>
            <a:endParaRPr lang="en-US" sz="7200" b="1" dirty="0">
              <a:solidFill>
                <a:srgbClr val="FF0000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22D7A1-5EA4-7968-06AA-62857C48C706}"/>
              </a:ext>
            </a:extLst>
          </p:cNvPr>
          <p:cNvSpPr txBox="1"/>
          <p:nvPr/>
        </p:nvSpPr>
        <p:spPr>
          <a:xfrm>
            <a:off x="0" y="2263071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6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en-US" sz="6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Dee Hock</a:t>
            </a:r>
            <a:r>
              <a:rPr lang="en-US" sz="4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th-TH" sz="4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en-US" sz="4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-</a:t>
            </a:r>
            <a:r>
              <a:rPr lang="th-TH" sz="4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th-TH" sz="6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“</a:t>
            </a:r>
            <a:r>
              <a:rPr lang="en-US" sz="6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Birth of the Chaordic Age</a:t>
            </a:r>
            <a:r>
              <a:rPr lang="th-TH" sz="6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”</a:t>
            </a:r>
            <a:endParaRPr lang="en-US" sz="6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FAF2F2-E134-9E29-6465-181603B0CD91}"/>
              </a:ext>
            </a:extLst>
          </p:cNvPr>
          <p:cNvSpPr txBox="1"/>
          <p:nvPr/>
        </p:nvSpPr>
        <p:spPr>
          <a:xfrm>
            <a:off x="0" y="3246120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en-US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Robert Chamber</a:t>
            </a:r>
            <a:r>
              <a:rPr lang="en-US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-</a:t>
            </a:r>
            <a:r>
              <a:rPr lang="th-TH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th-TH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ทำไมการพัฒนาในโลกไม่ประสบความสำเร็จ</a:t>
            </a:r>
            <a:endParaRPr lang="en-US" sz="6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40C7CE-E432-2539-82FF-25327C77F42D}"/>
              </a:ext>
            </a:extLst>
          </p:cNvPr>
          <p:cNvSpPr txBox="1"/>
          <p:nvPr/>
        </p:nvSpPr>
        <p:spPr>
          <a:xfrm>
            <a:off x="0" y="4270927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60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en-US" sz="6000" b="1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Turid</a:t>
            </a:r>
            <a:r>
              <a:rPr lang="en-US" sz="60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Sato</a:t>
            </a:r>
            <a:r>
              <a:rPr lang="en-US" sz="48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en-US" sz="4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–</a:t>
            </a:r>
            <a:r>
              <a:rPr lang="th-TH" sz="4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th-TH" sz="48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โครงการใน </a:t>
            </a:r>
            <a:r>
              <a:rPr lang="en-US" sz="48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World Bank 5,000 </a:t>
            </a:r>
            <a:r>
              <a:rPr lang="th-TH" sz="48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โครงการ</a:t>
            </a:r>
            <a:endParaRPr lang="en-US" sz="6000" b="1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5FBDF3-9456-8825-4FC6-C1E1E64FE411}"/>
              </a:ext>
            </a:extLst>
          </p:cNvPr>
          <p:cNvSpPr txBox="1"/>
          <p:nvPr/>
        </p:nvSpPr>
        <p:spPr>
          <a:xfrm>
            <a:off x="0" y="5405462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Bill Smith</a:t>
            </a:r>
            <a:r>
              <a:rPr 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en-US" sz="4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–</a:t>
            </a:r>
            <a:r>
              <a:rPr lang="th-TH" sz="4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AIC</a:t>
            </a:r>
          </a:p>
        </p:txBody>
      </p:sp>
    </p:spTree>
    <p:extLst>
      <p:ext uri="{BB962C8B-B14F-4D97-AF65-F5344CB8AC3E}">
        <p14:creationId xmlns:p14="http://schemas.microsoft.com/office/powerpoint/2010/main" val="492164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F903932-7C77-8746-C9FF-2C9EBF340404}"/>
              </a:ext>
            </a:extLst>
          </p:cNvPr>
          <p:cNvSpPr txBox="1"/>
          <p:nvPr/>
        </p:nvSpPr>
        <p:spPr>
          <a:xfrm>
            <a:off x="0" y="15359"/>
            <a:ext cx="1219200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AIC</a:t>
            </a:r>
            <a:endParaRPr lang="en-US" sz="8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5D9221-472B-37DE-233F-EC2686DDCC76}"/>
              </a:ext>
            </a:extLst>
          </p:cNvPr>
          <p:cNvSpPr txBox="1"/>
          <p:nvPr/>
        </p:nvSpPr>
        <p:spPr>
          <a:xfrm>
            <a:off x="19050" y="1620059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  I</a:t>
            </a:r>
            <a:r>
              <a:rPr lang="th-TH" sz="66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. จินตนาการสิ่งที่ดีที่สุดขององค์กร</a:t>
            </a:r>
            <a:r>
              <a:rPr lang="en-US" sz="66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=  </a:t>
            </a:r>
            <a:r>
              <a:rPr lang="en-US" sz="7200" b="1" dirty="0">
                <a:solidFill>
                  <a:srgbClr val="FFFF99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Policy</a:t>
            </a:r>
            <a:endParaRPr lang="th-TH" sz="6600" b="1" dirty="0">
              <a:solidFill>
                <a:srgbClr val="FFFF99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7403B7-9DF2-DD1D-7189-D1865BEA5D96}"/>
              </a:ext>
            </a:extLst>
          </p:cNvPr>
          <p:cNvSpPr txBox="1"/>
          <p:nvPr/>
        </p:nvSpPr>
        <p:spPr>
          <a:xfrm>
            <a:off x="19050" y="2979286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  II</a:t>
            </a:r>
            <a:r>
              <a:rPr lang="th-TH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. จะต้องทำเรื่องใหญ่ ๆ อะไรบ้าง  </a:t>
            </a:r>
            <a:r>
              <a:rPr lang="en-US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= </a:t>
            </a:r>
            <a:r>
              <a:rPr lang="en-US" sz="7200" b="1" dirty="0">
                <a:solidFill>
                  <a:srgbClr val="FFFF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Strategies</a:t>
            </a:r>
            <a:endParaRPr lang="th-TH" sz="6600" b="1" dirty="0">
              <a:solidFill>
                <a:srgbClr val="FFFF00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CE0D2D-051F-1DBD-939B-63B0A7E2E1BD}"/>
              </a:ext>
            </a:extLst>
          </p:cNvPr>
          <p:cNvSpPr txBox="1"/>
          <p:nvPr/>
        </p:nvSpPr>
        <p:spPr>
          <a:xfrm>
            <a:off x="0" y="4293418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  III</a:t>
            </a:r>
            <a:r>
              <a:rPr lang="th-TH" sz="6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. ทำ </a:t>
            </a:r>
            <a:r>
              <a:rPr lang="en-US" sz="6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Plan of action </a:t>
            </a:r>
            <a:r>
              <a:rPr lang="th-TH" sz="6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แต่ละ </a:t>
            </a:r>
            <a:r>
              <a:rPr lang="en-US" sz="72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Strategy</a:t>
            </a:r>
            <a:r>
              <a:rPr lang="th-TH" sz="66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1560DB4-5B78-BD9C-0331-969FB3C16D4A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0" y="1259272"/>
            <a:ext cx="12192000" cy="68490"/>
          </a:xfrm>
          <a:prstGeom prst="rect">
            <a:avLst/>
          </a:prstGeom>
          <a:gradFill rotWithShape="1">
            <a:gsLst>
              <a:gs pos="28000">
                <a:schemeClr val="bg1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h-TH" sz="2100" dirty="0"/>
          </a:p>
        </p:txBody>
      </p:sp>
    </p:spTree>
    <p:extLst>
      <p:ext uri="{BB962C8B-B14F-4D97-AF65-F5344CB8AC3E}">
        <p14:creationId xmlns:p14="http://schemas.microsoft.com/office/powerpoint/2010/main" val="998902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64DEE2E-1BCC-F166-CA6A-89AC8083154A}"/>
              </a:ext>
            </a:extLst>
          </p:cNvPr>
          <p:cNvSpPr txBox="1"/>
          <p:nvPr/>
        </p:nvSpPr>
        <p:spPr>
          <a:xfrm>
            <a:off x="0" y="-69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การเรียนรู้ร่วมกันในการปฏิบัติในสถานการณ์จริง </a:t>
            </a:r>
            <a:r>
              <a:rPr lang="en-US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PILA</a:t>
            </a:r>
            <a:endParaRPr lang="en-US" sz="6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EED24F9-36CE-B867-8398-F54A055054DA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0" y="1122112"/>
            <a:ext cx="12192000" cy="68490"/>
          </a:xfrm>
          <a:prstGeom prst="rect">
            <a:avLst/>
          </a:prstGeom>
          <a:gradFill rotWithShape="1">
            <a:gsLst>
              <a:gs pos="28000">
                <a:schemeClr val="bg1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h-TH" sz="21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CDFB62-CFDC-B3EE-E4DA-709AF03BE452}"/>
              </a:ext>
            </a:extLst>
          </p:cNvPr>
          <p:cNvSpPr txBox="1"/>
          <p:nvPr/>
        </p:nvSpPr>
        <p:spPr>
          <a:xfrm>
            <a:off x="0" y="1104078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(</a:t>
            </a:r>
            <a:r>
              <a:rPr lang="en-US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P</a:t>
            </a:r>
            <a:r>
              <a:rPr lang="en-US" sz="60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articipatory </a:t>
            </a:r>
            <a:r>
              <a:rPr lang="en-US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I</a:t>
            </a:r>
            <a:r>
              <a:rPr lang="en-US" sz="60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nteractive </a:t>
            </a:r>
            <a:r>
              <a:rPr lang="en-US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L</a:t>
            </a:r>
            <a:r>
              <a:rPr lang="en-US" sz="60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earning through </a:t>
            </a:r>
            <a:r>
              <a:rPr lang="en-US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A</a:t>
            </a:r>
            <a:r>
              <a:rPr lang="en-US" sz="60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ction</a:t>
            </a:r>
            <a:r>
              <a:rPr lang="en-US" sz="48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)</a:t>
            </a:r>
            <a:endParaRPr lang="en-US" sz="6000" b="1" dirty="0">
              <a:solidFill>
                <a:srgbClr val="FFFF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4FB9E6-4B46-5080-1C25-36FF97EFAF96}"/>
              </a:ext>
            </a:extLst>
          </p:cNvPr>
          <p:cNvSpPr txBox="1"/>
          <p:nvPr/>
        </p:nvSpPr>
        <p:spPr>
          <a:xfrm>
            <a:off x="9526" y="2187861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7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		</a:t>
            </a:r>
            <a:r>
              <a:rPr lang="en-US" sz="7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= </a:t>
            </a:r>
            <a:r>
              <a:rPr lang="th-TH" sz="7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กระบวนทัศน์ใหม่ในการพัฒนา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84B5F6-DB20-D9D9-494B-F78FF6F056B3}"/>
              </a:ext>
            </a:extLst>
          </p:cNvPr>
          <p:cNvSpPr txBox="1"/>
          <p:nvPr/>
        </p:nvSpPr>
        <p:spPr>
          <a:xfrm>
            <a:off x="-1" y="3009140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		</a:t>
            </a:r>
            <a:r>
              <a:rPr lang="en-US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  </a:t>
            </a:r>
            <a:r>
              <a:rPr lang="th-TH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(</a:t>
            </a:r>
            <a:r>
              <a:rPr lang="en-US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New Development Paradigm</a:t>
            </a:r>
            <a:r>
              <a:rPr 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)</a:t>
            </a:r>
            <a:r>
              <a:rPr lang="en-US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endParaRPr lang="th-TH" sz="6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D8D9AB-1BE7-B492-EC4F-999BABD6ABF0}"/>
              </a:ext>
            </a:extLst>
          </p:cNvPr>
          <p:cNvSpPr txBox="1"/>
          <p:nvPr/>
        </p:nvSpPr>
        <p:spPr>
          <a:xfrm>
            <a:off x="0" y="4456878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8000" b="1" dirty="0">
                <a:solidFill>
                  <a:srgbClr val="0000CC"/>
                </a:solidFill>
                <a:effectLst>
                  <a:glow rad="635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เครื่องมือจัดการการแก้ปัญหาที่ยาก</a:t>
            </a:r>
            <a:endParaRPr lang="en-US" sz="8000" b="1" dirty="0">
              <a:solidFill>
                <a:srgbClr val="0000CC"/>
              </a:solidFill>
              <a:effectLst>
                <a:glow rad="635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5988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4C6473A-F008-FBE1-677C-E1B4C03F6CFC}"/>
              </a:ext>
            </a:extLst>
          </p:cNvPr>
          <p:cNvGrpSpPr/>
          <p:nvPr/>
        </p:nvGrpSpPr>
        <p:grpSpPr>
          <a:xfrm>
            <a:off x="4370535" y="2939409"/>
            <a:ext cx="3452973" cy="1682888"/>
            <a:chOff x="4370535" y="2425609"/>
            <a:chExt cx="3452973" cy="1682888"/>
          </a:xfrm>
        </p:grpSpPr>
        <p:sp>
          <p:nvSpPr>
            <p:cNvPr id="26" name="Flowchart: Alternate Process 25">
              <a:extLst>
                <a:ext uri="{FF2B5EF4-FFF2-40B4-BE49-F238E27FC236}">
                  <a16:creationId xmlns:a16="http://schemas.microsoft.com/office/drawing/2014/main" id="{063E5734-6CA3-C700-76BF-D180F380113F}"/>
                </a:ext>
              </a:extLst>
            </p:cNvPr>
            <p:cNvSpPr/>
            <p:nvPr/>
          </p:nvSpPr>
          <p:spPr>
            <a:xfrm>
              <a:off x="4370535" y="2425609"/>
              <a:ext cx="3452973" cy="1682888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85F1D4E-439B-D773-962F-221E946ED21B}"/>
                </a:ext>
              </a:extLst>
            </p:cNvPr>
            <p:cNvSpPr txBox="1"/>
            <p:nvPr/>
          </p:nvSpPr>
          <p:spPr>
            <a:xfrm>
              <a:off x="4569385" y="2788408"/>
              <a:ext cx="3033203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th-TH" sz="5400" b="1" dirty="0">
                  <a:solidFill>
                    <a:srgbClr val="FFFF00"/>
                  </a:solidFill>
                  <a:effectLst>
                    <a:glow rad="63500">
                      <a:srgbClr val="000066">
                        <a:alpha val="40000"/>
                      </a:srgbClr>
                    </a:glo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ชุมชนเข้มแข็ง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1DD24D2-25C3-A2D4-AB16-F9FBE0930B08}"/>
              </a:ext>
            </a:extLst>
          </p:cNvPr>
          <p:cNvGrpSpPr/>
          <p:nvPr/>
        </p:nvGrpSpPr>
        <p:grpSpPr>
          <a:xfrm>
            <a:off x="5180055" y="4624112"/>
            <a:ext cx="1832553" cy="1234930"/>
            <a:chOff x="5180055" y="4518633"/>
            <a:chExt cx="1832553" cy="1234930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028771D-3C14-BC34-EC56-E45264199EBA}"/>
                </a:ext>
              </a:extLst>
            </p:cNvPr>
            <p:cNvSpPr txBox="1"/>
            <p:nvPr/>
          </p:nvSpPr>
          <p:spPr>
            <a:xfrm>
              <a:off x="5180055" y="4984122"/>
              <a:ext cx="1832553" cy="76944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th-TH" sz="44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วัฒนธรรม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1FD329B-D9CB-FDD6-7AD4-E4773739A49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98926" y="4518633"/>
              <a:ext cx="1855" cy="636189"/>
            </a:xfrm>
            <a:prstGeom prst="line">
              <a:avLst/>
            </a:prstGeom>
            <a:ln w="28575">
              <a:solidFill>
                <a:srgbClr val="0000CC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F9A1E4D-635A-929F-C752-AB4FE1B3EC87}"/>
              </a:ext>
            </a:extLst>
          </p:cNvPr>
          <p:cNvGrpSpPr/>
          <p:nvPr/>
        </p:nvGrpSpPr>
        <p:grpSpPr>
          <a:xfrm>
            <a:off x="1813074" y="3418399"/>
            <a:ext cx="2577326" cy="769441"/>
            <a:chOff x="1813074" y="2904599"/>
            <a:chExt cx="2577326" cy="769441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ECD7905-0EA3-C641-63C6-92AA486DEF6B}"/>
                </a:ext>
              </a:extLst>
            </p:cNvPr>
            <p:cNvSpPr txBox="1"/>
            <p:nvPr/>
          </p:nvSpPr>
          <p:spPr>
            <a:xfrm>
              <a:off x="1813074" y="2904599"/>
              <a:ext cx="1742785" cy="76944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th-TH" sz="4400" b="1" dirty="0">
                  <a:solidFill>
                    <a:srgbClr val="FFFF00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การศึกษา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F7BB47B-E461-3810-775C-4899CE62102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762138" y="3291687"/>
              <a:ext cx="628262" cy="0"/>
            </a:xfrm>
            <a:prstGeom prst="line">
              <a:avLst/>
            </a:prstGeom>
            <a:ln w="28575">
              <a:solidFill>
                <a:srgbClr val="0000CC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CE433EE-4A1A-7209-C11F-B46A7E9DC8A5}"/>
              </a:ext>
            </a:extLst>
          </p:cNvPr>
          <p:cNvGrpSpPr/>
          <p:nvPr/>
        </p:nvGrpSpPr>
        <p:grpSpPr>
          <a:xfrm>
            <a:off x="7807479" y="3393132"/>
            <a:ext cx="2039370" cy="769441"/>
            <a:chOff x="7807479" y="2879332"/>
            <a:chExt cx="2039370" cy="769441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FC3401-A831-3081-F0FA-D3004D421B71}"/>
                </a:ext>
              </a:extLst>
            </p:cNvPr>
            <p:cNvSpPr txBox="1"/>
            <p:nvPr/>
          </p:nvSpPr>
          <p:spPr>
            <a:xfrm>
              <a:off x="8737250" y="2879332"/>
              <a:ext cx="1109599" cy="76944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th-TH" sz="4400" b="1" dirty="0">
                  <a:solidFill>
                    <a:srgbClr val="FFFF00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สังคม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8168359-D847-775C-EFF8-F203F79F07C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07479" y="3289319"/>
              <a:ext cx="628262" cy="0"/>
            </a:xfrm>
            <a:prstGeom prst="line">
              <a:avLst/>
            </a:prstGeom>
            <a:ln w="28575">
              <a:solidFill>
                <a:srgbClr val="0000CC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E92B128-96AC-45C8-D7D0-D6CA712C5E4A}"/>
              </a:ext>
            </a:extLst>
          </p:cNvPr>
          <p:cNvGrpSpPr/>
          <p:nvPr/>
        </p:nvGrpSpPr>
        <p:grpSpPr>
          <a:xfrm>
            <a:off x="2137670" y="4562549"/>
            <a:ext cx="2338146" cy="1086637"/>
            <a:chOff x="2137670" y="4048749"/>
            <a:chExt cx="2338146" cy="1086637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20AF381-D6ED-9879-4C17-865DC3D80981}"/>
                </a:ext>
              </a:extLst>
            </p:cNvPr>
            <p:cNvSpPr txBox="1"/>
            <p:nvPr/>
          </p:nvSpPr>
          <p:spPr>
            <a:xfrm>
              <a:off x="2137670" y="4365945"/>
              <a:ext cx="1372492" cy="76944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3600" b="1">
                  <a:solidFill>
                    <a:srgbClr val="002060"/>
                  </a:solidFill>
                  <a:latin typeface="IrisUPC" pitchFamily="34" charset="-34"/>
                  <a:cs typeface="IrisUPC" pitchFamily="34" charset="-34"/>
                </a:defRPr>
              </a:lvl1pPr>
            </a:lstStyle>
            <a:p>
              <a:r>
                <a:rPr lang="th-TH" sz="4400" dirty="0">
                  <a:solidFill>
                    <a:srgbClr val="FFC000"/>
                  </a:solidFill>
                </a:rPr>
                <a:t>สุขภาพ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B0354D1-54C1-CE08-0EDF-2BB11BC636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60753" y="4048749"/>
              <a:ext cx="515063" cy="527817"/>
            </a:xfrm>
            <a:prstGeom prst="line">
              <a:avLst/>
            </a:prstGeom>
            <a:ln w="28575">
              <a:solidFill>
                <a:srgbClr val="0000CC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6D97458-77AC-FE10-C0CF-9F0F041978E6}"/>
              </a:ext>
            </a:extLst>
          </p:cNvPr>
          <p:cNvGrpSpPr/>
          <p:nvPr/>
        </p:nvGrpSpPr>
        <p:grpSpPr>
          <a:xfrm>
            <a:off x="1212202" y="1851003"/>
            <a:ext cx="3230660" cy="1174197"/>
            <a:chOff x="1212202" y="1337203"/>
            <a:chExt cx="3230660" cy="1174197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536BBDC-7750-532E-EDB3-6CA233EDEA63}"/>
                </a:ext>
              </a:extLst>
            </p:cNvPr>
            <p:cNvSpPr txBox="1"/>
            <p:nvPr/>
          </p:nvSpPr>
          <p:spPr>
            <a:xfrm>
              <a:off x="1212202" y="1337203"/>
              <a:ext cx="2375971" cy="76944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th-TH" sz="4400" b="1" dirty="0">
                  <a:solidFill>
                    <a:srgbClr val="FFFF99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ประชาธิปไตย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014CD3C-3A8A-491A-A33F-486F9A6612BD}"/>
                </a:ext>
              </a:extLst>
            </p:cNvPr>
            <p:cNvCxnSpPr>
              <a:cxnSpLocks/>
            </p:cNvCxnSpPr>
            <p:nvPr/>
          </p:nvCxnSpPr>
          <p:spPr>
            <a:xfrm>
              <a:off x="3920008" y="2017087"/>
              <a:ext cx="522854" cy="494313"/>
            </a:xfrm>
            <a:prstGeom prst="line">
              <a:avLst/>
            </a:prstGeom>
            <a:ln w="28575">
              <a:solidFill>
                <a:srgbClr val="0000CC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4CFA005-AE6C-7036-9C8A-91E6E3E91A81}"/>
              </a:ext>
            </a:extLst>
          </p:cNvPr>
          <p:cNvGrpSpPr/>
          <p:nvPr/>
        </p:nvGrpSpPr>
        <p:grpSpPr>
          <a:xfrm>
            <a:off x="7741310" y="4526373"/>
            <a:ext cx="3003226" cy="1130969"/>
            <a:chOff x="7741310" y="4012573"/>
            <a:chExt cx="3003226" cy="1130969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22D8FFA-CDB3-BB51-A665-08CAD206D04B}"/>
                </a:ext>
              </a:extLst>
            </p:cNvPr>
            <p:cNvSpPr txBox="1"/>
            <p:nvPr/>
          </p:nvSpPr>
          <p:spPr>
            <a:xfrm>
              <a:off x="8730843" y="4374101"/>
              <a:ext cx="2013693" cy="76944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th-TH" sz="4400" b="1" dirty="0">
                  <a:solidFill>
                    <a:srgbClr val="FFFF99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สิ่งแวดล้อม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D5C44B6-BC80-24AF-A3D9-9DBC4A8C54DE}"/>
                </a:ext>
              </a:extLst>
            </p:cNvPr>
            <p:cNvCxnSpPr>
              <a:cxnSpLocks/>
            </p:cNvCxnSpPr>
            <p:nvPr/>
          </p:nvCxnSpPr>
          <p:spPr>
            <a:xfrm>
              <a:off x="7741310" y="4012573"/>
              <a:ext cx="542210" cy="505915"/>
            </a:xfrm>
            <a:prstGeom prst="line">
              <a:avLst/>
            </a:prstGeom>
            <a:ln w="28575">
              <a:solidFill>
                <a:srgbClr val="0000CC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DB3E833-151D-06F8-8DB8-0921D2B5A352}"/>
              </a:ext>
            </a:extLst>
          </p:cNvPr>
          <p:cNvGrpSpPr/>
          <p:nvPr/>
        </p:nvGrpSpPr>
        <p:grpSpPr>
          <a:xfrm>
            <a:off x="7756182" y="1819120"/>
            <a:ext cx="2030257" cy="1210596"/>
            <a:chOff x="7756182" y="1305320"/>
            <a:chExt cx="2030257" cy="1210596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7C34842-806C-AF91-B7AB-BA4DB1E31423}"/>
                </a:ext>
              </a:extLst>
            </p:cNvPr>
            <p:cNvSpPr txBox="1"/>
            <p:nvPr/>
          </p:nvSpPr>
          <p:spPr>
            <a:xfrm>
              <a:off x="8728136" y="1305320"/>
              <a:ext cx="1058303" cy="76944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th-TH" sz="4400" b="1" dirty="0">
                  <a:solidFill>
                    <a:srgbClr val="FFC000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จิตใจ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B5F2462-2A99-FEDB-A484-7FA3960649D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56182" y="2017087"/>
              <a:ext cx="638418" cy="498829"/>
            </a:xfrm>
            <a:prstGeom prst="line">
              <a:avLst/>
            </a:prstGeom>
            <a:ln w="28575">
              <a:solidFill>
                <a:srgbClr val="0000CC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501C37EE-E37A-1B13-DD73-FD8DCE123D1E}"/>
              </a:ext>
            </a:extLst>
          </p:cNvPr>
          <p:cNvSpPr txBox="1"/>
          <p:nvPr/>
        </p:nvSpPr>
        <p:spPr>
          <a:xfrm>
            <a:off x="0" y="5753229"/>
            <a:ext cx="12192000" cy="110799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th-TH" sz="6600" b="1" dirty="0">
                <a:solidFill>
                  <a:srgbClr val="0000CC"/>
                </a:solidFill>
                <a:effectLst>
                  <a:glow rad="635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สร้างสัมมาชีพเต็มพื้นที่เป็นจุดคานงัด</a:t>
            </a:r>
            <a:endParaRPr lang="en-US" sz="6600" b="1" dirty="0">
              <a:solidFill>
                <a:srgbClr val="0000CC"/>
              </a:solidFill>
              <a:effectLst>
                <a:glow rad="635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BEBCFCA-2F26-3AA5-B0BB-7DA14B2D09BD}"/>
              </a:ext>
            </a:extLst>
          </p:cNvPr>
          <p:cNvGrpSpPr/>
          <p:nvPr/>
        </p:nvGrpSpPr>
        <p:grpSpPr>
          <a:xfrm>
            <a:off x="5239804" y="1571080"/>
            <a:ext cx="1710725" cy="1377038"/>
            <a:chOff x="5239804" y="1057280"/>
            <a:chExt cx="1710725" cy="1377038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8DD9FED-D3D8-EF4D-9FB9-F1E32D016181}"/>
                </a:ext>
              </a:extLst>
            </p:cNvPr>
            <p:cNvCxnSpPr>
              <a:cxnSpLocks/>
              <a:stCxn id="8" idx="2"/>
              <a:endCxn id="26" idx="0"/>
            </p:cNvCxnSpPr>
            <p:nvPr/>
          </p:nvCxnSpPr>
          <p:spPr>
            <a:xfrm>
              <a:off x="6095167" y="1826721"/>
              <a:ext cx="1855" cy="607597"/>
            </a:xfrm>
            <a:prstGeom prst="line">
              <a:avLst/>
            </a:prstGeom>
            <a:ln w="28575">
              <a:solidFill>
                <a:srgbClr val="0000CC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69662B9-8C3F-582F-A46E-F15F72CBD9F3}"/>
                </a:ext>
              </a:extLst>
            </p:cNvPr>
            <p:cNvSpPr txBox="1"/>
            <p:nvPr/>
          </p:nvSpPr>
          <p:spPr>
            <a:xfrm>
              <a:off x="5239804" y="1057280"/>
              <a:ext cx="1710725" cy="76944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44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เศรษฐกิจ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3034A22-3578-5EF5-2506-642C538E7ACC}"/>
              </a:ext>
            </a:extLst>
          </p:cNvPr>
          <p:cNvSpPr txBox="1"/>
          <p:nvPr/>
        </p:nvSpPr>
        <p:spPr>
          <a:xfrm>
            <a:off x="-1305" y="3377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7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ชุมชนเข้มแข็ง</a:t>
            </a:r>
            <a:endParaRPr lang="en-US" sz="7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5C9397-3E8D-B89D-B246-C63986E59E04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0" y="995945"/>
            <a:ext cx="12192000" cy="68490"/>
          </a:xfrm>
          <a:prstGeom prst="rect">
            <a:avLst/>
          </a:prstGeom>
          <a:gradFill rotWithShape="1">
            <a:gsLst>
              <a:gs pos="28000">
                <a:schemeClr val="bg1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h-TH" sz="21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E99ED3A-5F00-3E5B-F2E0-D2646EA7701D}"/>
              </a:ext>
            </a:extLst>
          </p:cNvPr>
          <p:cNvSpPr txBox="1"/>
          <p:nvPr/>
        </p:nvSpPr>
        <p:spPr>
          <a:xfrm>
            <a:off x="-1305" y="960828"/>
            <a:ext cx="12192000" cy="110799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th-TH" sz="6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วิธีขจัดความยากจนลดความเหลื่อมล้ำ</a:t>
            </a:r>
            <a:endParaRPr lang="en-US" sz="66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734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 animBg="1"/>
      <p:bldP spid="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77F3A1-E546-D4E1-B23A-BE727605B7F0}"/>
              </a:ext>
            </a:extLst>
          </p:cNvPr>
          <p:cNvSpPr txBox="1"/>
          <p:nvPr/>
        </p:nvSpPr>
        <p:spPr>
          <a:xfrm>
            <a:off x="12438" y="1070688"/>
            <a:ext cx="12192000" cy="1340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>
                <a:solidFill>
                  <a:srgbClr val="FFC0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   </a:t>
            </a:r>
            <a:r>
              <a:rPr lang="en-US" sz="5400" b="1" dirty="0">
                <a:solidFill>
                  <a:srgbClr val="FFC0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th-TH" sz="5400" b="1" dirty="0">
                <a:solidFill>
                  <a:srgbClr val="FFC0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  </a:t>
            </a:r>
            <a:r>
              <a:rPr lang="th-TH" sz="6600" b="1" dirty="0">
                <a:solidFill>
                  <a:srgbClr val="FFC0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๑</a:t>
            </a:r>
            <a:r>
              <a:rPr lang="th-TH" sz="5400" b="1" dirty="0">
                <a:solidFill>
                  <a:srgbClr val="FFC0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. สภาผู้นำชุมชน</a:t>
            </a:r>
            <a:r>
              <a:rPr lang="en-US" sz="5400" b="1" dirty="0">
                <a:solidFill>
                  <a:srgbClr val="FFC0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en-US" sz="4400" b="1" dirty="0">
                <a:solidFill>
                  <a:srgbClr val="FFC0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(</a:t>
            </a:r>
            <a:r>
              <a:rPr lang="th-TH" sz="5400" b="1" dirty="0">
                <a:solidFill>
                  <a:srgbClr val="FFC0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องค์กร</a:t>
            </a:r>
            <a:r>
              <a:rPr lang="th-TH" sz="4400" b="1" dirty="0">
                <a:solidFill>
                  <a:srgbClr val="FFC0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)</a:t>
            </a:r>
            <a:endParaRPr lang="en-US" sz="5400" b="1" dirty="0">
              <a:solidFill>
                <a:srgbClr val="FFC000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4D7449-9E34-FDD5-C850-6E210DD62872}"/>
              </a:ext>
            </a:extLst>
          </p:cNvPr>
          <p:cNvSpPr txBox="1"/>
          <p:nvPr/>
        </p:nvSpPr>
        <p:spPr>
          <a:xfrm>
            <a:off x="12438" y="1815666"/>
            <a:ext cx="12192000" cy="1340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>
                <a:solidFill>
                  <a:srgbClr val="FFFF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   </a:t>
            </a:r>
            <a:r>
              <a:rPr lang="en-US" sz="5400" b="1" dirty="0">
                <a:solidFill>
                  <a:srgbClr val="FFFF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 	</a:t>
            </a:r>
            <a:r>
              <a:rPr lang="th-TH" sz="6600" b="1" dirty="0">
                <a:solidFill>
                  <a:srgbClr val="FFFF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๒</a:t>
            </a:r>
            <a:r>
              <a:rPr lang="th-TH" sz="5400" b="1" dirty="0">
                <a:solidFill>
                  <a:srgbClr val="FFFF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. สำรวจข้อมูลชุมชน </a:t>
            </a:r>
            <a:r>
              <a:rPr lang="th-TH" sz="4400" b="1" dirty="0">
                <a:solidFill>
                  <a:srgbClr val="FFFF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(</a:t>
            </a:r>
            <a:r>
              <a:rPr lang="th-TH" sz="5400" b="1" dirty="0">
                <a:solidFill>
                  <a:srgbClr val="FFFF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ความรู้</a:t>
            </a:r>
            <a:r>
              <a:rPr lang="th-TH" sz="4400" b="1" dirty="0">
                <a:solidFill>
                  <a:srgbClr val="FFFF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)</a:t>
            </a:r>
            <a:endParaRPr lang="en-US" sz="5400" b="1" dirty="0">
              <a:solidFill>
                <a:srgbClr val="FFFF00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6D8E4E-B719-9554-F58B-EE530D7AF2B5}"/>
              </a:ext>
            </a:extLst>
          </p:cNvPr>
          <p:cNvSpPr txBox="1"/>
          <p:nvPr/>
        </p:nvSpPr>
        <p:spPr>
          <a:xfrm>
            <a:off x="0" y="2520757"/>
            <a:ext cx="12192000" cy="1340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>
                <a:solidFill>
                  <a:srgbClr val="FFFF99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   </a:t>
            </a:r>
            <a:r>
              <a:rPr lang="en-US" sz="5400" b="1" dirty="0">
                <a:solidFill>
                  <a:srgbClr val="FFFF99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 	</a:t>
            </a:r>
            <a:r>
              <a:rPr lang="th-TH" sz="6600" b="1" dirty="0">
                <a:solidFill>
                  <a:srgbClr val="FFFF99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๓</a:t>
            </a:r>
            <a:r>
              <a:rPr lang="th-TH" sz="5400" b="1" dirty="0">
                <a:solidFill>
                  <a:srgbClr val="FFFF99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. ทำแผนชุมชน </a:t>
            </a:r>
            <a:r>
              <a:rPr lang="th-TH" sz="4400" b="1" dirty="0">
                <a:solidFill>
                  <a:srgbClr val="FFFF99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(</a:t>
            </a:r>
            <a:r>
              <a:rPr lang="th-TH" sz="5400" b="1" dirty="0">
                <a:solidFill>
                  <a:srgbClr val="FFFF99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คิด</a:t>
            </a:r>
            <a:r>
              <a:rPr lang="en-US" sz="5400" b="1" dirty="0">
                <a:solidFill>
                  <a:srgbClr val="FFFF99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=</a:t>
            </a:r>
            <a:r>
              <a:rPr lang="th-TH" sz="5400" b="1" dirty="0">
                <a:solidFill>
                  <a:srgbClr val="FFFF99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เรียนรู้</a:t>
            </a:r>
            <a:r>
              <a:rPr lang="th-TH" sz="4400" b="1" dirty="0">
                <a:solidFill>
                  <a:srgbClr val="FFFF99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)</a:t>
            </a:r>
            <a:endParaRPr lang="en-US" sz="5400" b="1" dirty="0">
              <a:solidFill>
                <a:srgbClr val="FFFF99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DD2E92-44EA-BD07-47E0-60EDCBE75B75}"/>
              </a:ext>
            </a:extLst>
          </p:cNvPr>
          <p:cNvSpPr txBox="1"/>
          <p:nvPr/>
        </p:nvSpPr>
        <p:spPr>
          <a:xfrm>
            <a:off x="12438" y="3315572"/>
            <a:ext cx="12192000" cy="1340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   </a:t>
            </a:r>
            <a:r>
              <a:rPr lang="en-US" sz="5400" b="1" dirty="0"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 	</a:t>
            </a:r>
            <a:r>
              <a:rPr lang="th-TH" sz="6600" b="1" dirty="0"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๔</a:t>
            </a:r>
            <a:r>
              <a:rPr lang="th-TH" sz="5400" b="1" dirty="0"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. เสนอสภาประชาชน </a:t>
            </a:r>
            <a:r>
              <a:rPr lang="th-TH" sz="4400" b="1" dirty="0"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(</a:t>
            </a:r>
            <a:r>
              <a:rPr lang="th-TH" sz="5400" b="1" dirty="0"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ประชาธิปไตยชุมชน</a:t>
            </a:r>
            <a:r>
              <a:rPr lang="th-TH" sz="4400" b="1" dirty="0"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)</a:t>
            </a:r>
            <a:endParaRPr lang="en-US" sz="5400" b="1" dirty="0">
              <a:solidFill>
                <a:schemeClr val="bg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803F6E-7C87-736E-07A4-CAB4BF3ED145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0" y="1074680"/>
            <a:ext cx="12192000" cy="68490"/>
          </a:xfrm>
          <a:prstGeom prst="rect">
            <a:avLst/>
          </a:prstGeom>
          <a:gradFill rotWithShape="1">
            <a:gsLst>
              <a:gs pos="28000">
                <a:schemeClr val="bg1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h-TH" sz="2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A305DF-F058-04B1-B210-B472F62FD69E}"/>
              </a:ext>
            </a:extLst>
          </p:cNvPr>
          <p:cNvSpPr txBox="1"/>
          <p:nvPr/>
        </p:nvSpPr>
        <p:spPr>
          <a:xfrm>
            <a:off x="0" y="4084438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>
                <a:solidFill>
                  <a:srgbClr val="FFFF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   </a:t>
            </a:r>
            <a:r>
              <a:rPr lang="en-US" sz="5400" b="1" dirty="0">
                <a:solidFill>
                  <a:srgbClr val="FFFF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 	</a:t>
            </a:r>
            <a:r>
              <a:rPr lang="th-TH" sz="6600" b="1" dirty="0">
                <a:solidFill>
                  <a:srgbClr val="FFFF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๕</a:t>
            </a:r>
            <a:r>
              <a:rPr lang="th-TH" sz="5400" b="1" dirty="0">
                <a:solidFill>
                  <a:srgbClr val="FFFF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. คนทั้งชุมชนปฏิบัติตามแผน </a:t>
            </a:r>
            <a:r>
              <a:rPr lang="th-TH" sz="4000" b="1" dirty="0">
                <a:solidFill>
                  <a:srgbClr val="FFFF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(</a:t>
            </a:r>
            <a:r>
              <a:rPr lang="th-TH" sz="4800" b="1" dirty="0">
                <a:solidFill>
                  <a:srgbClr val="FFFF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เรียนรู้ร่วมกันในการปฏิบัติ</a:t>
            </a:r>
            <a:r>
              <a:rPr lang="th-TH" sz="4000" b="1" dirty="0">
                <a:solidFill>
                  <a:srgbClr val="FFFF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)</a:t>
            </a:r>
            <a:endParaRPr lang="en-US" sz="3400" b="1" dirty="0">
              <a:solidFill>
                <a:srgbClr val="FFFF00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FF91EB-C998-1D4B-2A9D-5D3C446729B9}"/>
              </a:ext>
            </a:extLst>
          </p:cNvPr>
          <p:cNvSpPr txBox="1"/>
          <p:nvPr/>
        </p:nvSpPr>
        <p:spPr>
          <a:xfrm>
            <a:off x="0" y="4846296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  </a:t>
            </a:r>
            <a:r>
              <a:rPr lang="en-US" sz="5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	</a:t>
            </a:r>
            <a:r>
              <a:rPr lang="th-TH" sz="6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๖</a:t>
            </a:r>
            <a:r>
              <a:rPr lang="th-TH" sz="5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. ติดตามการปฏิบัติแก้อุปสรรคขัดข้อง </a:t>
            </a:r>
            <a:r>
              <a:rPr lang="th-TH" sz="4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(</a:t>
            </a:r>
            <a:r>
              <a:rPr lang="th-TH" sz="5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การจัดการ</a:t>
            </a:r>
            <a:r>
              <a:rPr lang="th-TH" sz="4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)</a:t>
            </a:r>
            <a:endParaRPr lang="en-US" sz="5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FAB876-1E79-380A-5CE2-C36583F0B74D}"/>
              </a:ext>
            </a:extLst>
          </p:cNvPr>
          <p:cNvSpPr txBox="1"/>
          <p:nvPr/>
        </p:nvSpPr>
        <p:spPr>
          <a:xfrm>
            <a:off x="12438" y="5536535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  </a:t>
            </a:r>
            <a:r>
              <a:rPr 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	</a:t>
            </a:r>
            <a:r>
              <a:rPr lang="th-TH" sz="6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๗</a:t>
            </a:r>
            <a:r>
              <a:rPr lang="th-TH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. </a:t>
            </a:r>
            <a:r>
              <a:rPr lang="th-TH" sz="5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ผลการปฏิบัติและประเมินผลเป็นข้อมูลป้อนกลับ</a:t>
            </a:r>
            <a:r>
              <a:rPr lang="th-TH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th-TH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(</a:t>
            </a:r>
            <a:r>
              <a:rPr lang="th-TH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การจัดการ</a:t>
            </a:r>
            <a:r>
              <a:rPr lang="th-TH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)</a:t>
            </a:r>
            <a:endParaRPr lang="en-US" sz="54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3E78923-1BC5-4C45-8672-09B302280258}"/>
              </a:ext>
            </a:extLst>
          </p:cNvPr>
          <p:cNvGrpSpPr/>
          <p:nvPr/>
        </p:nvGrpSpPr>
        <p:grpSpPr>
          <a:xfrm>
            <a:off x="513822" y="2411364"/>
            <a:ext cx="422811" cy="3775427"/>
            <a:chOff x="584894" y="2040459"/>
            <a:chExt cx="422811" cy="4350608"/>
          </a:xfrm>
        </p:grpSpPr>
        <p:cxnSp>
          <p:nvCxnSpPr>
            <p:cNvPr id="11" name="Connector: Elbow 10">
              <a:extLst>
                <a:ext uri="{FF2B5EF4-FFF2-40B4-BE49-F238E27FC236}">
                  <a16:creationId xmlns:a16="http://schemas.microsoft.com/office/drawing/2014/main" id="{E87B494F-A157-E59F-2894-AE55A649441A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-1369673" y="4013688"/>
              <a:ext cx="4350608" cy="404149"/>
            </a:xfrm>
            <a:prstGeom prst="bentConnector3">
              <a:avLst>
                <a:gd name="adj1" fmla="val 29"/>
              </a:avLst>
            </a:prstGeom>
            <a:ln w="38100">
              <a:solidFill>
                <a:srgbClr val="FFFF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8564591-150A-855E-69C7-783FDD4E04DB}"/>
                </a:ext>
              </a:extLst>
            </p:cNvPr>
            <p:cNvCxnSpPr>
              <a:cxnSpLocks/>
            </p:cNvCxnSpPr>
            <p:nvPr/>
          </p:nvCxnSpPr>
          <p:spPr>
            <a:xfrm>
              <a:off x="584894" y="6391067"/>
              <a:ext cx="357498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466AF6BE-7904-5239-87FE-DCC00CF2EE1E}"/>
              </a:ext>
            </a:extLst>
          </p:cNvPr>
          <p:cNvSpPr txBox="1"/>
          <p:nvPr/>
        </p:nvSpPr>
        <p:spPr>
          <a:xfrm>
            <a:off x="0" y="-711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7200" b="1" dirty="0"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“กระบวนการชุมชน </a:t>
            </a:r>
            <a:r>
              <a:rPr lang="th-TH" sz="8000" b="1" dirty="0"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๗</a:t>
            </a:r>
            <a:r>
              <a:rPr lang="th-TH" sz="7200" b="1" dirty="0"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 ขั้นตอน”</a:t>
            </a:r>
            <a:endParaRPr lang="en-US" sz="7200" b="1" dirty="0">
              <a:solidFill>
                <a:schemeClr val="bg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45560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5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 animBg="1"/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6AB265-1D60-8B1D-F872-D1EFC2EBCA12}"/>
              </a:ext>
            </a:extLst>
          </p:cNvPr>
          <p:cNvSpPr txBox="1"/>
          <p:nvPr/>
        </p:nvSpPr>
        <p:spPr>
          <a:xfrm>
            <a:off x="0" y="9877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การขับเคลื่อนระบบโยบายครบวงจร </a:t>
            </a:r>
            <a:r>
              <a:rPr lang="th-TH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๑๒</a:t>
            </a:r>
            <a:r>
              <a:rPr lang="th-TH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ขั้นตอน</a:t>
            </a:r>
            <a:endParaRPr lang="en-US" sz="6600" b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42E692-A278-DD5D-8E98-70B02D9E8872}"/>
              </a:ext>
            </a:extLst>
          </p:cNvPr>
          <p:cNvSpPr txBox="1"/>
          <p:nvPr/>
        </p:nvSpPr>
        <p:spPr>
          <a:xfrm>
            <a:off x="0" y="5242006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rgbClr val="0000CC"/>
                </a:solidFill>
                <a:effectLst>
                  <a:glow rad="635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= </a:t>
            </a:r>
            <a:r>
              <a:rPr lang="th-TH" sz="8000" b="1" dirty="0">
                <a:solidFill>
                  <a:srgbClr val="0000CC"/>
                </a:solidFill>
                <a:effectLst>
                  <a:glow rad="635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สัมฤทธิศาสตร์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B6FD54-79F1-CEB9-E8F2-1FA3767E7165}"/>
              </a:ext>
            </a:extLst>
          </p:cNvPr>
          <p:cNvSpPr txBox="1"/>
          <p:nvPr/>
        </p:nvSpPr>
        <p:spPr>
          <a:xfrm>
            <a:off x="0" y="1335281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th-TH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	</a:t>
            </a:r>
            <a:r>
              <a:rPr lang="en-US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I</a:t>
            </a:r>
            <a:r>
              <a:rPr lang="th-TH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. </a:t>
            </a:r>
            <a:r>
              <a:rPr lang="en-US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 </a:t>
            </a:r>
            <a:r>
              <a:rPr lang="th-TH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สังเคราะห์นโยบาย			   ๔  </a:t>
            </a:r>
            <a:r>
              <a:rPr lang="th-TH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th-TH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ขั้นตอน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871CF9-D1D9-359B-A0F4-20F99EB2A74C}"/>
              </a:ext>
            </a:extLst>
          </p:cNvPr>
          <p:cNvSpPr txBox="1"/>
          <p:nvPr/>
        </p:nvSpPr>
        <p:spPr>
          <a:xfrm>
            <a:off x="0" y="2243057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rgbClr val="FFFF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th-TH" sz="6600" b="1" dirty="0">
                <a:solidFill>
                  <a:srgbClr val="FFFF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	</a:t>
            </a:r>
            <a:r>
              <a:rPr lang="en-US" sz="6600" b="1" dirty="0">
                <a:solidFill>
                  <a:srgbClr val="FFFF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II</a:t>
            </a:r>
            <a:r>
              <a:rPr lang="th-TH" sz="6600" b="1" dirty="0">
                <a:solidFill>
                  <a:srgbClr val="FFFF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. </a:t>
            </a:r>
            <a:r>
              <a:rPr lang="en-US" sz="6600" b="1" dirty="0">
                <a:solidFill>
                  <a:srgbClr val="FFFF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th-TH" sz="6600" b="1" dirty="0">
                <a:solidFill>
                  <a:srgbClr val="FFFF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การตัดสินใจทางการเมือง	   ๑  </a:t>
            </a:r>
            <a:r>
              <a:rPr lang="th-TH" sz="4800" b="1" dirty="0">
                <a:solidFill>
                  <a:srgbClr val="FFFF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th-TH" sz="6600" b="1" dirty="0">
                <a:solidFill>
                  <a:srgbClr val="FFFF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ขั้นตอน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7E21C7-BE9E-ABAA-B27F-936BFA670432}"/>
              </a:ext>
            </a:extLst>
          </p:cNvPr>
          <p:cNvSpPr txBox="1"/>
          <p:nvPr/>
        </p:nvSpPr>
        <p:spPr>
          <a:xfrm>
            <a:off x="0" y="3140893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rgbClr val="FFFF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th-TH" sz="6600" b="1" dirty="0">
                <a:solidFill>
                  <a:srgbClr val="FFFF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	</a:t>
            </a:r>
            <a:r>
              <a:rPr lang="en-US" sz="6600" b="1" dirty="0">
                <a:solidFill>
                  <a:srgbClr val="FFFF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III</a:t>
            </a:r>
            <a:r>
              <a:rPr lang="th-TH" sz="6600" b="1" dirty="0">
                <a:solidFill>
                  <a:srgbClr val="FFFF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. การบริหารจัดการนโยบาย	   ๗  ขั้นตอน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3917AD-01E8-A27B-1DC8-46F6CF0C2E77}"/>
              </a:ext>
            </a:extLst>
          </p:cNvPr>
          <p:cNvSpPr txBox="1"/>
          <p:nvPr/>
        </p:nvSpPr>
        <p:spPr>
          <a:xfrm>
            <a:off x="0" y="4041677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600" b="1" dirty="0">
                <a:solidFill>
                  <a:schemeClr val="bg1"/>
                </a:solidFill>
                <a:effectLst>
                  <a:glow rad="635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								  </a:t>
            </a:r>
            <a:r>
              <a:rPr lang="en-US" sz="6000" b="1" dirty="0">
                <a:solidFill>
                  <a:schemeClr val="bg1"/>
                </a:solidFill>
                <a:effectLst>
                  <a:glow rad="635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=</a:t>
            </a:r>
            <a:r>
              <a:rPr lang="en-US" sz="6600" b="1" dirty="0">
                <a:solidFill>
                  <a:schemeClr val="bg1"/>
                </a:solidFill>
                <a:effectLst>
                  <a:glow rad="635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th-TH" sz="8000" b="1" dirty="0">
                <a:solidFill>
                  <a:schemeClr val="bg1"/>
                </a:solidFill>
                <a:effectLst>
                  <a:glow rad="635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๑๒</a:t>
            </a:r>
            <a:r>
              <a:rPr lang="th-TH" sz="7200" b="1" dirty="0">
                <a:solidFill>
                  <a:schemeClr val="bg1"/>
                </a:solidFill>
                <a:effectLst>
                  <a:glow rad="635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th-TH" sz="6600" b="1" dirty="0">
                <a:solidFill>
                  <a:schemeClr val="bg1"/>
                </a:solidFill>
                <a:effectLst>
                  <a:glow rad="635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ขั้นตอน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1DED40E-A5A8-EC67-B579-A25F905D9C51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0" y="1179262"/>
            <a:ext cx="12192000" cy="68490"/>
          </a:xfrm>
          <a:prstGeom prst="rect">
            <a:avLst/>
          </a:prstGeom>
          <a:gradFill rotWithShape="1">
            <a:gsLst>
              <a:gs pos="28000">
                <a:schemeClr val="bg1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h-TH" sz="2100" dirty="0"/>
          </a:p>
        </p:txBody>
      </p:sp>
    </p:spTree>
    <p:extLst>
      <p:ext uri="{BB962C8B-B14F-4D97-AF65-F5344CB8AC3E}">
        <p14:creationId xmlns:p14="http://schemas.microsoft.com/office/powerpoint/2010/main" val="3635418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A5E3EE-53AC-2108-8B25-5AD8A11FB6D4}"/>
              </a:ext>
            </a:extLst>
          </p:cNvPr>
          <p:cNvSpPr txBox="1"/>
          <p:nvPr/>
        </p:nvSpPr>
        <p:spPr>
          <a:xfrm>
            <a:off x="0" y="-69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นักจัดการทางสังคม</a:t>
            </a:r>
            <a:endParaRPr lang="en-US" sz="8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551DBA5-480C-0F5B-C674-AA3337B4AC4D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0" y="969712"/>
            <a:ext cx="12192000" cy="68490"/>
          </a:xfrm>
          <a:prstGeom prst="rect">
            <a:avLst/>
          </a:prstGeom>
          <a:gradFill rotWithShape="1">
            <a:gsLst>
              <a:gs pos="28000">
                <a:schemeClr val="bg1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h-TH" sz="21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BD63DDF-BD64-4CEC-4445-8EA8940A118E}"/>
              </a:ext>
            </a:extLst>
          </p:cNvPr>
          <p:cNvGrpSpPr/>
          <p:nvPr/>
        </p:nvGrpSpPr>
        <p:grpSpPr>
          <a:xfrm>
            <a:off x="0" y="1360907"/>
            <a:ext cx="12192000" cy="1676249"/>
            <a:chOff x="0" y="1360907"/>
            <a:chExt cx="12192000" cy="1676249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06D2D87-2504-C9D2-52B3-AF305B31727F}"/>
                </a:ext>
              </a:extLst>
            </p:cNvPr>
            <p:cNvSpPr txBox="1"/>
            <p:nvPr/>
          </p:nvSpPr>
          <p:spPr>
            <a:xfrm>
              <a:off x="0" y="1590606"/>
              <a:ext cx="12192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88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“สังคมเข้มแข็ง”</a:t>
              </a:r>
              <a:endParaRPr lang="en-US" sz="88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5" name="Arrow: Down 4">
              <a:extLst>
                <a:ext uri="{FF2B5EF4-FFF2-40B4-BE49-F238E27FC236}">
                  <a16:creationId xmlns:a16="http://schemas.microsoft.com/office/drawing/2014/main" id="{575648E2-8FC0-64D7-041E-E30657B19456}"/>
                </a:ext>
              </a:extLst>
            </p:cNvPr>
            <p:cNvSpPr/>
            <p:nvPr/>
          </p:nvSpPr>
          <p:spPr>
            <a:xfrm>
              <a:off x="5771225" y="1360907"/>
              <a:ext cx="649550" cy="459398"/>
            </a:xfrm>
            <a:prstGeom prst="downArrow">
              <a:avLst/>
            </a:prstGeom>
            <a:solidFill>
              <a:srgbClr val="FFFF00"/>
            </a:solidFill>
            <a:ln>
              <a:noFill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1266DD9-7924-4876-2A10-F6A4C724E023}"/>
              </a:ext>
            </a:extLst>
          </p:cNvPr>
          <p:cNvSpPr txBox="1"/>
          <p:nvPr/>
        </p:nvSpPr>
        <p:spPr>
          <a:xfrm>
            <a:off x="0" y="4761678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8000" b="1" dirty="0">
                <a:solidFill>
                  <a:srgbClr val="0000CC"/>
                </a:solidFill>
                <a:effectLst>
                  <a:glow rad="635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ประเทศไทยเจริญและสงบสุข</a:t>
            </a:r>
            <a:endParaRPr lang="en-US" sz="8000" b="1" dirty="0">
              <a:solidFill>
                <a:srgbClr val="0000CC"/>
              </a:solidFill>
              <a:effectLst>
                <a:glow rad="635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6F5A17-59C7-36EA-F6AC-F7A0EA5294F8}"/>
              </a:ext>
            </a:extLst>
          </p:cNvPr>
          <p:cNvSpPr txBox="1"/>
          <p:nvPr/>
        </p:nvSpPr>
        <p:spPr>
          <a:xfrm>
            <a:off x="0" y="3187923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80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เศรษฐกิจดี  การเมืองดี  ศีลธรรมดี</a:t>
            </a:r>
            <a:endParaRPr lang="en-US" sz="8000" b="1" dirty="0">
              <a:solidFill>
                <a:srgbClr val="FFFF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24236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BE7AC7C-F46D-EA23-A678-0215A8161192}"/>
              </a:ext>
            </a:extLst>
          </p:cNvPr>
          <p:cNvSpPr txBox="1"/>
          <p:nvPr/>
        </p:nvSpPr>
        <p:spPr>
          <a:xfrm>
            <a:off x="1" y="810003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 </a:t>
            </a:r>
            <a:r>
              <a:rPr lang="th-TH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		  </a:t>
            </a:r>
            <a:r>
              <a:rPr lang="th-TH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สังคม</a:t>
            </a:r>
            <a:r>
              <a:rPr lang="th-TH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 </a:t>
            </a:r>
            <a:r>
              <a:rPr lang="en-US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= </a:t>
            </a:r>
            <a:r>
              <a:rPr lang="th-TH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การอยู่ร่วมกัน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9FC373-C606-7EC2-3221-86D9E638143E}"/>
              </a:ext>
            </a:extLst>
          </p:cNvPr>
          <p:cNvSpPr txBox="1"/>
          <p:nvPr/>
        </p:nvSpPr>
        <p:spPr>
          <a:xfrm>
            <a:off x="9526" y="2172078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 </a:t>
            </a:r>
            <a:r>
              <a:rPr lang="th-TH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				</a:t>
            </a:r>
            <a:r>
              <a:rPr lang="th-TH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	</a:t>
            </a:r>
            <a:r>
              <a:rPr lang="en-US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= </a:t>
            </a:r>
            <a:r>
              <a:rPr lang="th-TH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สิ่งสูงสุดของมนุษยชาติ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50C400-C24C-0078-7F8E-CB0AA232B316}"/>
              </a:ext>
            </a:extLst>
          </p:cNvPr>
          <p:cNvSpPr txBox="1"/>
          <p:nvPr/>
        </p:nvSpPr>
        <p:spPr>
          <a:xfrm>
            <a:off x="0" y="4134317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8800" b="1" dirty="0">
                <a:solidFill>
                  <a:srgbClr val="0000CC"/>
                </a:solidFill>
                <a:effectLst>
                  <a:glow rad="635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ต้องเป็นตัวตั้งของการพัฒนา</a:t>
            </a:r>
            <a:endParaRPr lang="en-US" sz="8800" b="1" baseline="30000" dirty="0">
              <a:solidFill>
                <a:srgbClr val="0000CC"/>
              </a:solidFill>
              <a:effectLst>
                <a:glow rad="635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3379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479770-C7E8-E149-6F32-2D7A59CCEE8D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0" y="1270702"/>
            <a:ext cx="12192000" cy="68490"/>
          </a:xfrm>
          <a:prstGeom prst="rect">
            <a:avLst/>
          </a:prstGeom>
          <a:gradFill rotWithShape="1">
            <a:gsLst>
              <a:gs pos="28000">
                <a:schemeClr val="bg1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h-TH" sz="21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D57C4B-4F2F-2640-FE1B-4EC5D119903E}"/>
              </a:ext>
            </a:extLst>
          </p:cNvPr>
          <p:cNvSpPr txBox="1"/>
          <p:nvPr/>
        </p:nvSpPr>
        <p:spPr>
          <a:xfrm>
            <a:off x="0" y="-69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8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การอยู่ร่วมกันอย่างเป็นธรรม</a:t>
            </a:r>
            <a:endParaRPr lang="en-US" sz="8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62973-3CC9-D281-80D5-D6AB63455675}"/>
              </a:ext>
            </a:extLst>
          </p:cNvPr>
          <p:cNvSpPr txBox="1"/>
          <p:nvPr/>
        </p:nvSpPr>
        <p:spPr>
          <a:xfrm>
            <a:off x="9526" y="1938306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= </a:t>
            </a:r>
            <a:r>
              <a:rPr lang="th-TH" sz="88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การอยู่ร่วมกันอย่างสมดุล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93B698-85AD-19C6-6C88-3C1F8110CB4A}"/>
              </a:ext>
            </a:extLst>
          </p:cNvPr>
          <p:cNvSpPr txBox="1"/>
          <p:nvPr/>
        </p:nvSpPr>
        <p:spPr>
          <a:xfrm>
            <a:off x="9526" y="3740283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8000" b="1" dirty="0">
                <a:solidFill>
                  <a:srgbClr val="000066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สมดุล  สงบสุข  ปรกติ  สุขภาวะ  สันติ</a:t>
            </a:r>
          </a:p>
        </p:txBody>
      </p:sp>
    </p:spTree>
    <p:extLst>
      <p:ext uri="{BB962C8B-B14F-4D97-AF65-F5344CB8AC3E}">
        <p14:creationId xmlns:p14="http://schemas.microsoft.com/office/powerpoint/2010/main" val="3066898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5CC79C1-7EE2-D9D1-41B3-C4A17C5EAFEA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0" y="1021528"/>
            <a:ext cx="12192000" cy="68490"/>
          </a:xfrm>
          <a:prstGeom prst="rect">
            <a:avLst/>
          </a:prstGeom>
          <a:gradFill rotWithShape="1">
            <a:gsLst>
              <a:gs pos="28000">
                <a:schemeClr val="bg1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h-TH" sz="21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57FEDF-30B0-A172-7515-18785F736F1E}"/>
              </a:ext>
            </a:extLst>
          </p:cNvPr>
          <p:cNvSpPr txBox="1"/>
          <p:nvPr/>
        </p:nvSpPr>
        <p:spPr>
          <a:xfrm>
            <a:off x="0" y="-69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ในประวัติศาสตร์โดยเฉพาะจีน</a:t>
            </a:r>
            <a:endParaRPr lang="en-US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54DBC9-41EE-6209-1B27-A06F288311A4}"/>
              </a:ext>
            </a:extLst>
          </p:cNvPr>
          <p:cNvSpPr txBox="1"/>
          <p:nvPr/>
        </p:nvSpPr>
        <p:spPr>
          <a:xfrm>
            <a:off x="9526" y="1103154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7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ราษฎรไม่เคยได้รับความเป็นธรรม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3216C5-DA6F-AA27-5638-5E256B3B36B5}"/>
              </a:ext>
            </a:extLst>
          </p:cNvPr>
          <p:cNvSpPr txBox="1"/>
          <p:nvPr/>
        </p:nvSpPr>
        <p:spPr>
          <a:xfrm>
            <a:off x="12436" y="2159055"/>
            <a:ext cx="121795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600" b="1" dirty="0">
                <a:solidFill>
                  <a:srgbClr val="FFC0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       				ขูดรีดภาษี ยากจน</a:t>
            </a:r>
            <a:endParaRPr lang="en-US" sz="6600" b="1" dirty="0">
              <a:solidFill>
                <a:srgbClr val="FFC000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B272F1-ADDE-E72A-E2C7-DF2A39FF2927}"/>
              </a:ext>
            </a:extLst>
          </p:cNvPr>
          <p:cNvSpPr txBox="1"/>
          <p:nvPr/>
        </p:nvSpPr>
        <p:spPr>
          <a:xfrm>
            <a:off x="0" y="3006158"/>
            <a:ext cx="121795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600" b="1" dirty="0">
                <a:solidFill>
                  <a:srgbClr val="FFFF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  					เกณฑ์ไปใช้แรงงาน</a:t>
            </a:r>
            <a:endParaRPr lang="en-US" sz="6600" b="1" dirty="0">
              <a:solidFill>
                <a:srgbClr val="FFFF00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2387F9-79FF-3307-9B46-A3551B664FA5}"/>
              </a:ext>
            </a:extLst>
          </p:cNvPr>
          <p:cNvSpPr txBox="1"/>
          <p:nvPr/>
        </p:nvSpPr>
        <p:spPr>
          <a:xfrm>
            <a:off x="12436" y="3800317"/>
            <a:ext cx="121795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600" b="1" dirty="0">
                <a:solidFill>
                  <a:srgbClr val="FFFF99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  					เกณฑ์ไปตายในสงคราม</a:t>
            </a:r>
            <a:endParaRPr lang="en-US" sz="6600" b="1" dirty="0">
              <a:solidFill>
                <a:srgbClr val="FFFF99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pic>
        <p:nvPicPr>
          <p:cNvPr id="9" name="Picture 112" descr="season_2">
            <a:extLst>
              <a:ext uri="{FF2B5EF4-FFF2-40B4-BE49-F238E27FC236}">
                <a16:creationId xmlns:a16="http://schemas.microsoft.com/office/drawing/2014/main" id="{7BBF6066-25B0-244D-7890-AD90045A78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l="53087" t="15094" r="12962" b="45284"/>
          <a:stretch>
            <a:fillRect/>
          </a:stretch>
        </p:blipFill>
        <p:spPr bwMode="gray">
          <a:xfrm>
            <a:off x="3839527" y="2505991"/>
            <a:ext cx="476015" cy="511466"/>
          </a:xfrm>
          <a:prstGeom prst="rect">
            <a:avLst/>
          </a:prstGeom>
          <a:noFill/>
        </p:spPr>
      </p:pic>
      <p:pic>
        <p:nvPicPr>
          <p:cNvPr id="10" name="Picture 112" descr="season_2">
            <a:extLst>
              <a:ext uri="{FF2B5EF4-FFF2-40B4-BE49-F238E27FC236}">
                <a16:creationId xmlns:a16="http://schemas.microsoft.com/office/drawing/2014/main" id="{FBFA747B-3CB1-E63B-4886-5EFEC08B21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l="53087" t="15094" r="12962" b="45284"/>
          <a:stretch>
            <a:fillRect/>
          </a:stretch>
        </p:blipFill>
        <p:spPr bwMode="gray">
          <a:xfrm>
            <a:off x="3837498" y="3292625"/>
            <a:ext cx="476015" cy="511466"/>
          </a:xfrm>
          <a:prstGeom prst="rect">
            <a:avLst/>
          </a:prstGeom>
          <a:noFill/>
        </p:spPr>
      </p:pic>
      <p:pic>
        <p:nvPicPr>
          <p:cNvPr id="11" name="Picture 112" descr="season_2">
            <a:extLst>
              <a:ext uri="{FF2B5EF4-FFF2-40B4-BE49-F238E27FC236}">
                <a16:creationId xmlns:a16="http://schemas.microsoft.com/office/drawing/2014/main" id="{EB5FBBDB-83FD-8750-3754-BB2E390490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l="53087" t="15094" r="12962" b="45284"/>
          <a:stretch>
            <a:fillRect/>
          </a:stretch>
        </p:blipFill>
        <p:spPr bwMode="gray">
          <a:xfrm>
            <a:off x="3849785" y="4090078"/>
            <a:ext cx="476015" cy="511466"/>
          </a:xfrm>
          <a:prstGeom prst="rect">
            <a:avLst/>
          </a:prstGeom>
          <a:noFill/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E781F64-60F3-C5D9-BB2F-9B8B71F0DAA5}"/>
              </a:ext>
            </a:extLst>
          </p:cNvPr>
          <p:cNvSpPr txBox="1"/>
          <p:nvPr/>
        </p:nvSpPr>
        <p:spPr>
          <a:xfrm>
            <a:off x="0" y="5092855"/>
            <a:ext cx="121795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8000" b="1" dirty="0"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ต่อสู้อย่างไร ๆ ก็ไม่สำเร็จ</a:t>
            </a:r>
            <a:endParaRPr lang="en-US" sz="8000" b="1" dirty="0">
              <a:solidFill>
                <a:srgbClr val="FF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57137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5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  <p:bldP spid="6" grpId="0"/>
      <p:bldP spid="7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4FB78C-2FC7-1E78-2E37-477B45D118DE}"/>
              </a:ext>
            </a:extLst>
          </p:cNvPr>
          <p:cNvSpPr txBox="1"/>
          <p:nvPr/>
        </p:nvSpPr>
        <p:spPr>
          <a:xfrm>
            <a:off x="0" y="-69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กฏทางฟิสิกส์</a:t>
            </a:r>
            <a:endParaRPr lang="en-US" sz="8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AC0E00-3FA4-A595-BD4E-CE83540D2B8A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0" y="1149544"/>
            <a:ext cx="12192000" cy="68490"/>
          </a:xfrm>
          <a:prstGeom prst="rect">
            <a:avLst/>
          </a:prstGeom>
          <a:gradFill rotWithShape="1">
            <a:gsLst>
              <a:gs pos="28000">
                <a:schemeClr val="bg1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h-TH" sz="21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D0BFAC-0C1F-C3EB-9BD0-A28FF10E9659}"/>
              </a:ext>
            </a:extLst>
          </p:cNvPr>
          <p:cNvSpPr txBox="1"/>
          <p:nvPr/>
        </p:nvSpPr>
        <p:spPr>
          <a:xfrm>
            <a:off x="9526" y="1432338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72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อะไรที่มีมวลมากมีแรงดึงดูดเข้าหาตัวเองมาก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9B4E98-37D5-B4F1-4E6D-5CBA71ADB62F}"/>
              </a:ext>
            </a:extLst>
          </p:cNvPr>
          <p:cNvSpPr txBox="1"/>
          <p:nvPr/>
        </p:nvSpPr>
        <p:spPr>
          <a:xfrm>
            <a:off x="9526" y="2828835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th-TH" sz="7200" b="1" dirty="0"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มวลอำนาจในสังคม</a:t>
            </a:r>
            <a:r>
              <a:rPr lang="th-TH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	</a:t>
            </a:r>
            <a:r>
              <a:rPr lang="th-TH" sz="72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ดึงดูดทรัพยากรเข้าหาตัว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A27B0C-0EA7-A806-9819-AFC85CF712A1}"/>
              </a:ext>
            </a:extLst>
          </p:cNvPr>
          <p:cNvSpPr txBox="1"/>
          <p:nvPr/>
        </p:nvSpPr>
        <p:spPr>
          <a:xfrm>
            <a:off x="9526" y="4322911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C000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= </a:t>
            </a:r>
            <a:r>
              <a:rPr lang="th-TH" sz="8800" b="1" dirty="0">
                <a:solidFill>
                  <a:srgbClr val="FFC000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ความไม่เป็นธรรม</a:t>
            </a:r>
          </a:p>
        </p:txBody>
      </p:sp>
    </p:spTree>
    <p:extLst>
      <p:ext uri="{BB962C8B-B14F-4D97-AF65-F5344CB8AC3E}">
        <p14:creationId xmlns:p14="http://schemas.microsoft.com/office/powerpoint/2010/main" val="1275246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7D9CF19-0BF1-E292-6B9D-1463CC2AC082}"/>
              </a:ext>
            </a:extLst>
          </p:cNvPr>
          <p:cNvSpPr txBox="1"/>
          <p:nvPr/>
        </p:nvSpPr>
        <p:spPr>
          <a:xfrm>
            <a:off x="0" y="710841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80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	มวลอำนาจรัฐ </a:t>
            </a:r>
            <a:r>
              <a:rPr lang="en-US" sz="80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 </a:t>
            </a:r>
            <a:r>
              <a:rPr lang="th-TH" sz="80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th-TH" sz="100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en-US" sz="80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=</a:t>
            </a:r>
            <a:r>
              <a:rPr lang="th-TH" sz="80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 รัฏฐานุภาพ</a:t>
            </a:r>
            <a:endParaRPr lang="en-US" sz="8000" b="1" dirty="0">
              <a:solidFill>
                <a:srgbClr val="FFFF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E0E198-3EC0-DB13-34CB-CDF578529DDF}"/>
              </a:ext>
            </a:extLst>
          </p:cNvPr>
          <p:cNvSpPr txBox="1"/>
          <p:nvPr/>
        </p:nvSpPr>
        <p:spPr>
          <a:xfrm>
            <a:off x="0" y="2778741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	มวลอำนาจเงิน</a:t>
            </a:r>
            <a:r>
              <a:rPr lang="en-US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 </a:t>
            </a:r>
            <a:r>
              <a:rPr lang="th-TH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 </a:t>
            </a:r>
            <a:r>
              <a:rPr lang="en-US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=</a:t>
            </a:r>
            <a:r>
              <a:rPr lang="th-TH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 ธนานุภาพ</a:t>
            </a:r>
            <a:endParaRPr lang="en-US" sz="8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744B39-859F-9638-4EC1-573CD3C5291D}"/>
              </a:ext>
            </a:extLst>
          </p:cNvPr>
          <p:cNvSpPr txBox="1"/>
          <p:nvPr/>
        </p:nvSpPr>
        <p:spPr>
          <a:xfrm>
            <a:off x="0" y="4469936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8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	มวลอำนาจสังคม</a:t>
            </a:r>
            <a:r>
              <a:rPr lang="en-US" sz="8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=</a:t>
            </a:r>
            <a:r>
              <a:rPr lang="th-TH" sz="8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 สังคมานุภาพ</a:t>
            </a:r>
            <a:endParaRPr lang="en-US" sz="8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74719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>
            <a:extLst>
              <a:ext uri="{FF2B5EF4-FFF2-40B4-BE49-F238E27FC236}">
                <a16:creationId xmlns:a16="http://schemas.microsoft.com/office/drawing/2014/main" id="{C6DAA09D-F803-0504-6624-8661B8377FAC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9E4B1859-6047-5E4B-286B-0FFDD4BC0F72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93BC6723-15E8-C823-9903-9986EC1ED4C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213569" y="2522287"/>
              <a:ext cx="1952632" cy="1987803"/>
            </a:xfrm>
            <a:prstGeom prst="ellipse">
              <a:avLst/>
            </a:prstGeom>
            <a:gradFill rotWithShape="1">
              <a:gsLst>
                <a:gs pos="38000">
                  <a:srgbClr val="006400"/>
                </a:gs>
                <a:gs pos="100000">
                  <a:srgbClr val="00FF00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ECBB10F-F35B-428F-8244-C5AFFF41466D}"/>
                </a:ext>
              </a:extLst>
            </p:cNvPr>
            <p:cNvSpPr/>
            <p:nvPr/>
          </p:nvSpPr>
          <p:spPr>
            <a:xfrm>
              <a:off x="416010" y="5264529"/>
              <a:ext cx="4956090" cy="746358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r>
                <a:rPr lang="th-TH" sz="4400" b="1" dirty="0">
                  <a:ln w="9525">
                    <a:noFill/>
                    <a:prstDash val="solid"/>
                  </a:ln>
                  <a:solidFill>
                    <a:srgbClr val="FF0000"/>
                  </a:solidFill>
                  <a:effectLst/>
                  <a:latin typeface="IrisUPC" panose="020B0604020202020204" pitchFamily="34" charset="-34"/>
                  <a:cs typeface="IrisUPC" panose="020B0604020202020204" pitchFamily="34" charset="-34"/>
                </a:rPr>
                <a:t>การกระจายทรัพยากรไม่สมดุล</a:t>
              </a:r>
              <a:endParaRPr lang="en-US" sz="4400" b="1" dirty="0">
                <a:ln w="9525">
                  <a:noFill/>
                  <a:prstDash val="solid"/>
                </a:ln>
                <a:solidFill>
                  <a:srgbClr val="FF0000"/>
                </a:solidFill>
                <a:effectLst/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9E5417D-CB74-A792-AB44-21A8EEEA8CA1}"/>
                </a:ext>
              </a:extLst>
            </p:cNvPr>
            <p:cNvSpPr/>
            <p:nvPr/>
          </p:nvSpPr>
          <p:spPr>
            <a:xfrm>
              <a:off x="854160" y="4739106"/>
              <a:ext cx="4066040" cy="746358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r>
                <a:rPr lang="th-TH" sz="3600" b="1" dirty="0">
                  <a:ln w="9525">
                    <a:noFill/>
                    <a:prstDash val="solid"/>
                  </a:ln>
                  <a:solidFill>
                    <a:srgbClr val="FF0000"/>
                  </a:solidFill>
                  <a:effectLst/>
                  <a:latin typeface="IrisUPC" panose="020B0604020202020204" pitchFamily="34" charset="-34"/>
                  <a:cs typeface="IrisUPC" panose="020B0604020202020204" pitchFamily="34" charset="-34"/>
                </a:rPr>
                <a:t>(</a:t>
              </a:r>
              <a:r>
                <a:rPr lang="th-TH" sz="4400" b="1" dirty="0">
                  <a:ln w="9525">
                    <a:noFill/>
                    <a:prstDash val="solid"/>
                  </a:ln>
                  <a:solidFill>
                    <a:srgbClr val="FF0000"/>
                  </a:solidFill>
                  <a:effectLst/>
                  <a:latin typeface="IrisUPC" panose="020B0604020202020204" pitchFamily="34" charset="-34"/>
                  <a:cs typeface="IrisUPC" panose="020B0604020202020204" pitchFamily="34" charset="-34"/>
                </a:rPr>
                <a:t>ก</a:t>
              </a:r>
              <a:r>
                <a:rPr lang="th-TH" sz="3600" b="1" dirty="0">
                  <a:ln w="9525">
                    <a:noFill/>
                    <a:prstDash val="solid"/>
                  </a:ln>
                  <a:solidFill>
                    <a:srgbClr val="FF0000"/>
                  </a:solidFill>
                  <a:effectLst/>
                  <a:latin typeface="IrisUPC" panose="020B0604020202020204" pitchFamily="34" charset="-34"/>
                  <a:cs typeface="IrisUPC" panose="020B0604020202020204" pitchFamily="34" charset="-34"/>
                </a:rPr>
                <a:t>)</a:t>
              </a:r>
              <a:r>
                <a:rPr lang="th-TH" sz="4400" b="1" dirty="0">
                  <a:ln w="9525">
                    <a:noFill/>
                    <a:prstDash val="solid"/>
                  </a:ln>
                  <a:solidFill>
                    <a:srgbClr val="FF0000"/>
                  </a:solidFill>
                  <a:effectLst/>
                  <a:latin typeface="IrisUPC" panose="020B0604020202020204" pitchFamily="34" charset="-34"/>
                  <a:cs typeface="IrisUPC" panose="020B0604020202020204" pitchFamily="34" charset="-34"/>
                </a:rPr>
                <a:t> มวลอำนาจไม่สมดุล</a:t>
              </a:r>
            </a:p>
          </p:txBody>
        </p: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F2130C02-D0BE-7442-E511-0A83D6AC52D4}"/>
                </a:ext>
              </a:extLst>
            </p:cNvPr>
            <p:cNvGrpSpPr/>
            <p:nvPr/>
          </p:nvGrpSpPr>
          <p:grpSpPr>
            <a:xfrm>
              <a:off x="7231688" y="802077"/>
              <a:ext cx="1991744" cy="1983550"/>
              <a:chOff x="7179553" y="1809861"/>
              <a:chExt cx="1991744" cy="1983550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55386FB2-32EF-7404-9EE3-D2F58C83F7B8}"/>
                  </a:ext>
                </a:extLst>
              </p:cNvPr>
              <p:cNvGrpSpPr/>
              <p:nvPr/>
            </p:nvGrpSpPr>
            <p:grpSpPr>
              <a:xfrm>
                <a:off x="7179553" y="1809861"/>
                <a:ext cx="1991744" cy="1983550"/>
                <a:chOff x="6418038" y="1306967"/>
                <a:chExt cx="1479550" cy="1484312"/>
              </a:xfrm>
            </p:grpSpPr>
            <p:pic>
              <p:nvPicPr>
                <p:cNvPr id="14" name="Picture 16" descr="circuler_1">
                  <a:extLst>
                    <a:ext uri="{FF2B5EF4-FFF2-40B4-BE49-F238E27FC236}">
                      <a16:creationId xmlns:a16="http://schemas.microsoft.com/office/drawing/2014/main" id="{5A21D6A0-0E3C-D402-56BB-E423D1F09E69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gray">
                <a:xfrm>
                  <a:off x="6418038" y="1306967"/>
                  <a:ext cx="1479550" cy="14811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5" name="Oval 17">
                  <a:extLst>
                    <a:ext uri="{FF2B5EF4-FFF2-40B4-BE49-F238E27FC236}">
                      <a16:creationId xmlns:a16="http://schemas.microsoft.com/office/drawing/2014/main" id="{AD37904F-65D8-8867-65C6-2F184DF5F2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6418038" y="1306967"/>
                  <a:ext cx="1468438" cy="148431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4B66">
                        <a:alpha val="89999"/>
                      </a:srgbClr>
                    </a:gs>
                    <a:gs pos="50000">
                      <a:srgbClr val="6AC1FC">
                        <a:alpha val="55000"/>
                      </a:srgbClr>
                    </a:gs>
                    <a:gs pos="100000">
                      <a:srgbClr val="004B66">
                        <a:alpha val="89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20" name="Freeform 18">
                  <a:extLst>
                    <a:ext uri="{FF2B5EF4-FFF2-40B4-BE49-F238E27FC236}">
                      <a16:creationId xmlns:a16="http://schemas.microsoft.com/office/drawing/2014/main" id="{D0AD395B-75D9-D90D-DF5F-AA13A8132957}"/>
                    </a:ext>
                  </a:extLst>
                </p:cNvPr>
                <p:cNvSpPr>
                  <a:spLocks/>
                </p:cNvSpPr>
                <p:nvPr/>
              </p:nvSpPr>
              <p:spPr bwMode="ltGray">
                <a:xfrm>
                  <a:off x="6570438" y="1337129"/>
                  <a:ext cx="1154113" cy="514350"/>
                </a:xfrm>
                <a:custGeom>
                  <a:avLst/>
                  <a:gdLst>
                    <a:gd name="T0" fmla="*/ 1136640 w 1321"/>
                    <a:gd name="T1" fmla="*/ 289683 h 712"/>
                    <a:gd name="T2" fmla="*/ 1150618 w 1321"/>
                    <a:gd name="T3" fmla="*/ 319302 h 712"/>
                    <a:gd name="T4" fmla="*/ 1154113 w 1321"/>
                    <a:gd name="T5" fmla="*/ 347475 h 712"/>
                    <a:gd name="T6" fmla="*/ 1148871 w 1321"/>
                    <a:gd name="T7" fmla="*/ 372759 h 712"/>
                    <a:gd name="T8" fmla="*/ 1134019 w 1321"/>
                    <a:gd name="T9" fmla="*/ 397321 h 712"/>
                    <a:gd name="T10" fmla="*/ 1111303 w 1321"/>
                    <a:gd name="T11" fmla="*/ 418271 h 712"/>
                    <a:gd name="T12" fmla="*/ 1082472 w 1321"/>
                    <a:gd name="T13" fmla="*/ 436331 h 712"/>
                    <a:gd name="T14" fmla="*/ 1044905 w 1321"/>
                    <a:gd name="T15" fmla="*/ 453668 h 712"/>
                    <a:gd name="T16" fmla="*/ 1002095 w 1321"/>
                    <a:gd name="T17" fmla="*/ 468839 h 712"/>
                    <a:gd name="T18" fmla="*/ 954044 w 1321"/>
                    <a:gd name="T19" fmla="*/ 481842 h 712"/>
                    <a:gd name="T20" fmla="*/ 900750 w 1321"/>
                    <a:gd name="T21" fmla="*/ 493400 h 712"/>
                    <a:gd name="T22" fmla="*/ 844835 w 1321"/>
                    <a:gd name="T23" fmla="*/ 501347 h 712"/>
                    <a:gd name="T24" fmla="*/ 782805 w 1321"/>
                    <a:gd name="T25" fmla="*/ 508571 h 712"/>
                    <a:gd name="T26" fmla="*/ 719901 w 1321"/>
                    <a:gd name="T27" fmla="*/ 512905 h 712"/>
                    <a:gd name="T28" fmla="*/ 694565 w 1321"/>
                    <a:gd name="T29" fmla="*/ 514350 h 712"/>
                    <a:gd name="T30" fmla="*/ 415865 w 1321"/>
                    <a:gd name="T31" fmla="*/ 514350 h 712"/>
                    <a:gd name="T32" fmla="*/ 412370 w 1321"/>
                    <a:gd name="T33" fmla="*/ 514350 h 712"/>
                    <a:gd name="T34" fmla="*/ 357329 w 1321"/>
                    <a:gd name="T35" fmla="*/ 511460 h 712"/>
                    <a:gd name="T36" fmla="*/ 304036 w 1321"/>
                    <a:gd name="T37" fmla="*/ 508571 h 712"/>
                    <a:gd name="T38" fmla="*/ 253363 w 1321"/>
                    <a:gd name="T39" fmla="*/ 502792 h 712"/>
                    <a:gd name="T40" fmla="*/ 205312 w 1321"/>
                    <a:gd name="T41" fmla="*/ 497735 h 712"/>
                    <a:gd name="T42" fmla="*/ 162502 w 1321"/>
                    <a:gd name="T43" fmla="*/ 489066 h 712"/>
                    <a:gd name="T44" fmla="*/ 123187 w 1321"/>
                    <a:gd name="T45" fmla="*/ 478952 h 712"/>
                    <a:gd name="T46" fmla="*/ 89114 w 1321"/>
                    <a:gd name="T47" fmla="*/ 468116 h 712"/>
                    <a:gd name="T48" fmla="*/ 58536 w 1321"/>
                    <a:gd name="T49" fmla="*/ 455113 h 712"/>
                    <a:gd name="T50" fmla="*/ 34073 w 1321"/>
                    <a:gd name="T51" fmla="*/ 439220 h 712"/>
                    <a:gd name="T52" fmla="*/ 15726 w 1321"/>
                    <a:gd name="T53" fmla="*/ 421160 h 712"/>
                    <a:gd name="T54" fmla="*/ 5242 w 1321"/>
                    <a:gd name="T55" fmla="*/ 400211 h 712"/>
                    <a:gd name="T56" fmla="*/ 0 w 1321"/>
                    <a:gd name="T57" fmla="*/ 378539 h 712"/>
                    <a:gd name="T58" fmla="*/ 0 w 1321"/>
                    <a:gd name="T59" fmla="*/ 375649 h 712"/>
                    <a:gd name="T60" fmla="*/ 3495 w 1321"/>
                    <a:gd name="T61" fmla="*/ 351810 h 712"/>
                    <a:gd name="T62" fmla="*/ 13979 w 1321"/>
                    <a:gd name="T63" fmla="*/ 322191 h 712"/>
                    <a:gd name="T64" fmla="*/ 44557 w 1321"/>
                    <a:gd name="T65" fmla="*/ 267289 h 712"/>
                    <a:gd name="T66" fmla="*/ 82125 w 1321"/>
                    <a:gd name="T67" fmla="*/ 215998 h 712"/>
                    <a:gd name="T68" fmla="*/ 128429 w 1321"/>
                    <a:gd name="T69" fmla="*/ 169764 h 712"/>
                    <a:gd name="T70" fmla="*/ 178228 w 1321"/>
                    <a:gd name="T71" fmla="*/ 127143 h 712"/>
                    <a:gd name="T72" fmla="*/ 235890 w 1321"/>
                    <a:gd name="T73" fmla="*/ 90300 h 712"/>
                    <a:gd name="T74" fmla="*/ 297920 w 1321"/>
                    <a:gd name="T75" fmla="*/ 59237 h 712"/>
                    <a:gd name="T76" fmla="*/ 362571 w 1321"/>
                    <a:gd name="T77" fmla="*/ 33953 h 712"/>
                    <a:gd name="T78" fmla="*/ 434212 w 1321"/>
                    <a:gd name="T79" fmla="*/ 15170 h 712"/>
                    <a:gd name="T80" fmla="*/ 507600 w 1321"/>
                    <a:gd name="T81" fmla="*/ 4334 h 712"/>
                    <a:gd name="T82" fmla="*/ 582735 w 1321"/>
                    <a:gd name="T83" fmla="*/ 0 h 712"/>
                    <a:gd name="T84" fmla="*/ 582735 w 1321"/>
                    <a:gd name="T85" fmla="*/ 0 h 712"/>
                    <a:gd name="T86" fmla="*/ 663113 w 1321"/>
                    <a:gd name="T87" fmla="*/ 4334 h 712"/>
                    <a:gd name="T88" fmla="*/ 739995 w 1321"/>
                    <a:gd name="T89" fmla="*/ 16615 h 712"/>
                    <a:gd name="T90" fmla="*/ 814257 w 1321"/>
                    <a:gd name="T91" fmla="*/ 38287 h 712"/>
                    <a:gd name="T92" fmla="*/ 882403 w 1321"/>
                    <a:gd name="T93" fmla="*/ 65016 h 712"/>
                    <a:gd name="T94" fmla="*/ 945307 w 1321"/>
                    <a:gd name="T95" fmla="*/ 98969 h 712"/>
                    <a:gd name="T96" fmla="*/ 1003842 w 1321"/>
                    <a:gd name="T97" fmla="*/ 140146 h 712"/>
                    <a:gd name="T98" fmla="*/ 1055389 w 1321"/>
                    <a:gd name="T99" fmla="*/ 184935 h 712"/>
                    <a:gd name="T100" fmla="*/ 1099072 w 1321"/>
                    <a:gd name="T101" fmla="*/ 234781 h 712"/>
                    <a:gd name="T102" fmla="*/ 1136640 w 1321"/>
                    <a:gd name="T103" fmla="*/ 289683 h 712"/>
                    <a:gd name="T104" fmla="*/ 1136640 w 1321"/>
                    <a:gd name="T105" fmla="*/ 289683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321"/>
                    <a:gd name="T160" fmla="*/ 0 h 712"/>
                    <a:gd name="T161" fmla="*/ 1321 w 1321"/>
                    <a:gd name="T162" fmla="*/ 712 h 7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rgbClr val="71B9DD">
                        <a:alpha val="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0" hangingPunct="0"/>
                  <a:endParaRPr lang="en-US" altLang="en-US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95FB9B66-4A96-F8A7-1C62-37F77296694B}"/>
                  </a:ext>
                </a:extLst>
              </p:cNvPr>
              <p:cNvSpPr/>
              <p:nvPr/>
            </p:nvSpPr>
            <p:spPr>
              <a:xfrm>
                <a:off x="7782250" y="2198581"/>
                <a:ext cx="641843" cy="900246"/>
              </a:xfrm>
              <a:prstGeom prst="rect">
                <a:avLst/>
              </a:prstGeom>
              <a:noFill/>
            </p:spPr>
            <p:txBody>
              <a:bodyPr wrap="none" lIns="68580" tIns="34290" rIns="68580" bIns="34290">
                <a:spAutoFit/>
              </a:bodyPr>
              <a:lstStyle/>
              <a:p>
                <a:pPr algn="ctr"/>
                <a:r>
                  <a:rPr lang="th-TH" sz="5400" b="1" dirty="0">
                    <a:ln w="9525">
                      <a:noFill/>
                      <a:prstDash val="solid"/>
                    </a:ln>
                    <a:solidFill>
                      <a:srgbClr val="FFFF6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IrisUPC" panose="020B0604020202020204" pitchFamily="34" charset="-34"/>
                    <a:cs typeface="IrisUPC" panose="020B0604020202020204" pitchFamily="34" charset="-34"/>
                  </a:rPr>
                  <a:t>รัฐ</a:t>
                </a:r>
                <a:endParaRPr lang="en-US" sz="5400" b="1" dirty="0">
                  <a:ln w="9525">
                    <a:noFill/>
                    <a:prstDash val="solid"/>
                  </a:ln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endParaRPr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AFA15842-1D10-9D60-F867-0F23A48D2F39}"/>
                </a:ext>
              </a:extLst>
            </p:cNvPr>
            <p:cNvGrpSpPr/>
            <p:nvPr/>
          </p:nvGrpSpPr>
          <p:grpSpPr>
            <a:xfrm>
              <a:off x="9171297" y="780019"/>
              <a:ext cx="2000549" cy="1987803"/>
              <a:chOff x="9171297" y="1760988"/>
              <a:chExt cx="2000549" cy="1987803"/>
            </a:xfrm>
          </p:grpSpPr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C6C01412-84F4-1A2E-0F02-4F58067D2AE0}"/>
                  </a:ext>
                </a:extLst>
              </p:cNvPr>
              <p:cNvGrpSpPr/>
              <p:nvPr/>
            </p:nvGrpSpPr>
            <p:grpSpPr>
              <a:xfrm>
                <a:off x="9171297" y="1760988"/>
                <a:ext cx="2000549" cy="1987803"/>
                <a:chOff x="6411497" y="1306967"/>
                <a:chExt cx="1486091" cy="1484312"/>
              </a:xfrm>
            </p:grpSpPr>
            <p:pic>
              <p:nvPicPr>
                <p:cNvPr id="32" name="Picture 16" descr="circuler_1">
                  <a:extLst>
                    <a:ext uri="{FF2B5EF4-FFF2-40B4-BE49-F238E27FC236}">
                      <a16:creationId xmlns:a16="http://schemas.microsoft.com/office/drawing/2014/main" id="{D6CD0323-B8A7-CC20-48BF-BFBEA5AB5130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gray">
                <a:xfrm>
                  <a:off x="6418038" y="1306967"/>
                  <a:ext cx="1479550" cy="14811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33" name="Oval 17">
                  <a:extLst>
                    <a:ext uri="{FF2B5EF4-FFF2-40B4-BE49-F238E27FC236}">
                      <a16:creationId xmlns:a16="http://schemas.microsoft.com/office/drawing/2014/main" id="{B6482831-3943-4D57-ADED-1576EB80A6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6411497" y="1306967"/>
                  <a:ext cx="1468438" cy="148431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7030A0"/>
                    </a:gs>
                    <a:gs pos="50000">
                      <a:srgbClr val="CC99FF">
                        <a:alpha val="54902"/>
                      </a:srgbClr>
                    </a:gs>
                    <a:gs pos="100000">
                      <a:srgbClr val="7030A0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34" name="Freeform 18">
                  <a:extLst>
                    <a:ext uri="{FF2B5EF4-FFF2-40B4-BE49-F238E27FC236}">
                      <a16:creationId xmlns:a16="http://schemas.microsoft.com/office/drawing/2014/main" id="{35181BB3-2CCB-3D6A-4F32-292CE501064B}"/>
                    </a:ext>
                  </a:extLst>
                </p:cNvPr>
                <p:cNvSpPr>
                  <a:spLocks/>
                </p:cNvSpPr>
                <p:nvPr/>
              </p:nvSpPr>
              <p:spPr bwMode="ltGray">
                <a:xfrm>
                  <a:off x="6570438" y="1337129"/>
                  <a:ext cx="1154113" cy="514350"/>
                </a:xfrm>
                <a:custGeom>
                  <a:avLst/>
                  <a:gdLst>
                    <a:gd name="T0" fmla="*/ 1136640 w 1321"/>
                    <a:gd name="T1" fmla="*/ 289683 h 712"/>
                    <a:gd name="T2" fmla="*/ 1150618 w 1321"/>
                    <a:gd name="T3" fmla="*/ 319302 h 712"/>
                    <a:gd name="T4" fmla="*/ 1154113 w 1321"/>
                    <a:gd name="T5" fmla="*/ 347475 h 712"/>
                    <a:gd name="T6" fmla="*/ 1148871 w 1321"/>
                    <a:gd name="T7" fmla="*/ 372759 h 712"/>
                    <a:gd name="T8" fmla="*/ 1134019 w 1321"/>
                    <a:gd name="T9" fmla="*/ 397321 h 712"/>
                    <a:gd name="T10" fmla="*/ 1111303 w 1321"/>
                    <a:gd name="T11" fmla="*/ 418271 h 712"/>
                    <a:gd name="T12" fmla="*/ 1082472 w 1321"/>
                    <a:gd name="T13" fmla="*/ 436331 h 712"/>
                    <a:gd name="T14" fmla="*/ 1044905 w 1321"/>
                    <a:gd name="T15" fmla="*/ 453668 h 712"/>
                    <a:gd name="T16" fmla="*/ 1002095 w 1321"/>
                    <a:gd name="T17" fmla="*/ 468839 h 712"/>
                    <a:gd name="T18" fmla="*/ 954044 w 1321"/>
                    <a:gd name="T19" fmla="*/ 481842 h 712"/>
                    <a:gd name="T20" fmla="*/ 900750 w 1321"/>
                    <a:gd name="T21" fmla="*/ 493400 h 712"/>
                    <a:gd name="T22" fmla="*/ 844835 w 1321"/>
                    <a:gd name="T23" fmla="*/ 501347 h 712"/>
                    <a:gd name="T24" fmla="*/ 782805 w 1321"/>
                    <a:gd name="T25" fmla="*/ 508571 h 712"/>
                    <a:gd name="T26" fmla="*/ 719901 w 1321"/>
                    <a:gd name="T27" fmla="*/ 512905 h 712"/>
                    <a:gd name="T28" fmla="*/ 694565 w 1321"/>
                    <a:gd name="T29" fmla="*/ 514350 h 712"/>
                    <a:gd name="T30" fmla="*/ 415865 w 1321"/>
                    <a:gd name="T31" fmla="*/ 514350 h 712"/>
                    <a:gd name="T32" fmla="*/ 412370 w 1321"/>
                    <a:gd name="T33" fmla="*/ 514350 h 712"/>
                    <a:gd name="T34" fmla="*/ 357329 w 1321"/>
                    <a:gd name="T35" fmla="*/ 511460 h 712"/>
                    <a:gd name="T36" fmla="*/ 304036 w 1321"/>
                    <a:gd name="T37" fmla="*/ 508571 h 712"/>
                    <a:gd name="T38" fmla="*/ 253363 w 1321"/>
                    <a:gd name="T39" fmla="*/ 502792 h 712"/>
                    <a:gd name="T40" fmla="*/ 205312 w 1321"/>
                    <a:gd name="T41" fmla="*/ 497735 h 712"/>
                    <a:gd name="T42" fmla="*/ 162502 w 1321"/>
                    <a:gd name="T43" fmla="*/ 489066 h 712"/>
                    <a:gd name="T44" fmla="*/ 123187 w 1321"/>
                    <a:gd name="T45" fmla="*/ 478952 h 712"/>
                    <a:gd name="T46" fmla="*/ 89114 w 1321"/>
                    <a:gd name="T47" fmla="*/ 468116 h 712"/>
                    <a:gd name="T48" fmla="*/ 58536 w 1321"/>
                    <a:gd name="T49" fmla="*/ 455113 h 712"/>
                    <a:gd name="T50" fmla="*/ 34073 w 1321"/>
                    <a:gd name="T51" fmla="*/ 439220 h 712"/>
                    <a:gd name="T52" fmla="*/ 15726 w 1321"/>
                    <a:gd name="T53" fmla="*/ 421160 h 712"/>
                    <a:gd name="T54" fmla="*/ 5242 w 1321"/>
                    <a:gd name="T55" fmla="*/ 400211 h 712"/>
                    <a:gd name="T56" fmla="*/ 0 w 1321"/>
                    <a:gd name="T57" fmla="*/ 378539 h 712"/>
                    <a:gd name="T58" fmla="*/ 0 w 1321"/>
                    <a:gd name="T59" fmla="*/ 375649 h 712"/>
                    <a:gd name="T60" fmla="*/ 3495 w 1321"/>
                    <a:gd name="T61" fmla="*/ 351810 h 712"/>
                    <a:gd name="T62" fmla="*/ 13979 w 1321"/>
                    <a:gd name="T63" fmla="*/ 322191 h 712"/>
                    <a:gd name="T64" fmla="*/ 44557 w 1321"/>
                    <a:gd name="T65" fmla="*/ 267289 h 712"/>
                    <a:gd name="T66" fmla="*/ 82125 w 1321"/>
                    <a:gd name="T67" fmla="*/ 215998 h 712"/>
                    <a:gd name="T68" fmla="*/ 128429 w 1321"/>
                    <a:gd name="T69" fmla="*/ 169764 h 712"/>
                    <a:gd name="T70" fmla="*/ 178228 w 1321"/>
                    <a:gd name="T71" fmla="*/ 127143 h 712"/>
                    <a:gd name="T72" fmla="*/ 235890 w 1321"/>
                    <a:gd name="T73" fmla="*/ 90300 h 712"/>
                    <a:gd name="T74" fmla="*/ 297920 w 1321"/>
                    <a:gd name="T75" fmla="*/ 59237 h 712"/>
                    <a:gd name="T76" fmla="*/ 362571 w 1321"/>
                    <a:gd name="T77" fmla="*/ 33953 h 712"/>
                    <a:gd name="T78" fmla="*/ 434212 w 1321"/>
                    <a:gd name="T79" fmla="*/ 15170 h 712"/>
                    <a:gd name="T80" fmla="*/ 507600 w 1321"/>
                    <a:gd name="T81" fmla="*/ 4334 h 712"/>
                    <a:gd name="T82" fmla="*/ 582735 w 1321"/>
                    <a:gd name="T83" fmla="*/ 0 h 712"/>
                    <a:gd name="T84" fmla="*/ 582735 w 1321"/>
                    <a:gd name="T85" fmla="*/ 0 h 712"/>
                    <a:gd name="T86" fmla="*/ 663113 w 1321"/>
                    <a:gd name="T87" fmla="*/ 4334 h 712"/>
                    <a:gd name="T88" fmla="*/ 739995 w 1321"/>
                    <a:gd name="T89" fmla="*/ 16615 h 712"/>
                    <a:gd name="T90" fmla="*/ 814257 w 1321"/>
                    <a:gd name="T91" fmla="*/ 38287 h 712"/>
                    <a:gd name="T92" fmla="*/ 882403 w 1321"/>
                    <a:gd name="T93" fmla="*/ 65016 h 712"/>
                    <a:gd name="T94" fmla="*/ 945307 w 1321"/>
                    <a:gd name="T95" fmla="*/ 98969 h 712"/>
                    <a:gd name="T96" fmla="*/ 1003842 w 1321"/>
                    <a:gd name="T97" fmla="*/ 140146 h 712"/>
                    <a:gd name="T98" fmla="*/ 1055389 w 1321"/>
                    <a:gd name="T99" fmla="*/ 184935 h 712"/>
                    <a:gd name="T100" fmla="*/ 1099072 w 1321"/>
                    <a:gd name="T101" fmla="*/ 234781 h 712"/>
                    <a:gd name="T102" fmla="*/ 1136640 w 1321"/>
                    <a:gd name="T103" fmla="*/ 289683 h 712"/>
                    <a:gd name="T104" fmla="*/ 1136640 w 1321"/>
                    <a:gd name="T105" fmla="*/ 289683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321"/>
                    <a:gd name="T160" fmla="*/ 0 h 712"/>
                    <a:gd name="T161" fmla="*/ 1321 w 1321"/>
                    <a:gd name="T162" fmla="*/ 712 h 7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rgbClr val="71B9DD">
                        <a:alpha val="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0" hangingPunct="0"/>
                  <a:endParaRPr lang="en-US" altLang="en-US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68CB5FE4-1EF4-CE75-50E4-A50F181EBF1B}"/>
                  </a:ext>
                </a:extLst>
              </p:cNvPr>
              <p:cNvSpPr/>
              <p:nvPr/>
            </p:nvSpPr>
            <p:spPr>
              <a:xfrm>
                <a:off x="9792190" y="2198581"/>
                <a:ext cx="834203" cy="900246"/>
              </a:xfrm>
              <a:prstGeom prst="rect">
                <a:avLst/>
              </a:prstGeom>
              <a:noFill/>
            </p:spPr>
            <p:txBody>
              <a:bodyPr wrap="none" lIns="68580" tIns="34290" rIns="68580" bIns="34290">
                <a:spAutoFit/>
              </a:bodyPr>
              <a:lstStyle/>
              <a:p>
                <a:pPr algn="ctr"/>
                <a:r>
                  <a:rPr lang="th-TH" sz="5400" b="1" dirty="0">
                    <a:ln w="9525">
                      <a:noFill/>
                      <a:prstDash val="solid"/>
                    </a:ln>
                    <a:solidFill>
                      <a:srgbClr val="FFFF6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IrisUPC" panose="020B0604020202020204" pitchFamily="34" charset="-34"/>
                    <a:cs typeface="IrisUPC" panose="020B0604020202020204" pitchFamily="34" charset="-34"/>
                  </a:rPr>
                  <a:t>เงิน</a:t>
                </a:r>
                <a:endParaRPr lang="en-US" sz="5400" b="1" dirty="0">
                  <a:ln w="9525">
                    <a:noFill/>
                    <a:prstDash val="solid"/>
                  </a:ln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endParaRPr>
              </a:p>
            </p:txBody>
          </p:sp>
        </p:grp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6FCB54C-4635-D66E-53CB-7E613EF37206}"/>
                </a:ext>
              </a:extLst>
            </p:cNvPr>
            <p:cNvSpPr/>
            <p:nvPr/>
          </p:nvSpPr>
          <p:spPr>
            <a:xfrm>
              <a:off x="8570120" y="2995939"/>
              <a:ext cx="1273426" cy="900246"/>
            </a:xfrm>
            <a:prstGeom prst="rect">
              <a:avLst/>
            </a:prstGeom>
            <a:noFill/>
          </p:spPr>
          <p:txBody>
            <a:bodyPr wrap="none" lIns="68580" tIns="34290" rIns="68580" bIns="34290">
              <a:spAutoFit/>
            </a:bodyPr>
            <a:lstStyle/>
            <a:p>
              <a:pPr algn="ctr"/>
              <a:r>
                <a:rPr lang="th-TH" sz="5400" b="1" dirty="0">
                  <a:ln w="9525">
                    <a:noFill/>
                    <a:prstDash val="solid"/>
                  </a:ln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สังคม</a:t>
              </a:r>
              <a:endParaRPr lang="en-US" sz="5400" b="1" dirty="0">
                <a:ln w="9525">
                  <a:noFill/>
                  <a:prstDash val="solid"/>
                </a:ln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F7A69A42-DF9F-E0A8-C707-9A358AA3D322}"/>
                </a:ext>
              </a:extLst>
            </p:cNvPr>
            <p:cNvSpPr/>
            <p:nvPr/>
          </p:nvSpPr>
          <p:spPr>
            <a:xfrm>
              <a:off x="6944450" y="5264904"/>
              <a:ext cx="4526947" cy="746358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r>
                <a:rPr lang="th-TH" sz="4400" b="1" dirty="0">
                  <a:ln w="9525">
                    <a:noFill/>
                    <a:prstDash val="solid"/>
                  </a:ln>
                  <a:solidFill>
                    <a:srgbClr val="0000CC"/>
                  </a:solidFill>
                  <a:effectLst/>
                  <a:latin typeface="IrisUPC" panose="020B0604020202020204" pitchFamily="34" charset="-34"/>
                  <a:cs typeface="IrisUPC" panose="020B0604020202020204" pitchFamily="34" charset="-34"/>
                </a:rPr>
                <a:t>การกระจายทรัพยากรสมดุล</a:t>
              </a:r>
              <a:endParaRPr lang="en-US" sz="4400" b="1" dirty="0">
                <a:ln w="9525">
                  <a:noFill/>
                  <a:prstDash val="solid"/>
                </a:ln>
                <a:solidFill>
                  <a:srgbClr val="0000CC"/>
                </a:solidFill>
                <a:effectLst/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FCCC0212-5B82-877A-43CF-C7A6F21630AE}"/>
                </a:ext>
              </a:extLst>
            </p:cNvPr>
            <p:cNvSpPr/>
            <p:nvPr/>
          </p:nvSpPr>
          <p:spPr>
            <a:xfrm>
              <a:off x="7429967" y="4739106"/>
              <a:ext cx="3555915" cy="746358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r>
                <a:rPr lang="th-TH" sz="3600" b="1" dirty="0">
                  <a:ln w="9525">
                    <a:noFill/>
                    <a:prstDash val="solid"/>
                  </a:ln>
                  <a:solidFill>
                    <a:srgbClr val="0000CC"/>
                  </a:solidFill>
                  <a:effectLst/>
                  <a:latin typeface="IrisUPC" panose="020B0604020202020204" pitchFamily="34" charset="-34"/>
                  <a:cs typeface="IrisUPC" panose="020B0604020202020204" pitchFamily="34" charset="-34"/>
                </a:rPr>
                <a:t>(</a:t>
              </a:r>
              <a:r>
                <a:rPr lang="th-TH" sz="4400" b="1" dirty="0">
                  <a:ln w="9525">
                    <a:noFill/>
                    <a:prstDash val="solid"/>
                  </a:ln>
                  <a:solidFill>
                    <a:srgbClr val="0000CC"/>
                  </a:solidFill>
                  <a:effectLst/>
                  <a:latin typeface="IrisUPC" panose="020B0604020202020204" pitchFamily="34" charset="-34"/>
                  <a:cs typeface="IrisUPC" panose="020B0604020202020204" pitchFamily="34" charset="-34"/>
                </a:rPr>
                <a:t>ข</a:t>
              </a:r>
              <a:r>
                <a:rPr lang="th-TH" sz="3600" b="1" dirty="0">
                  <a:ln w="9525">
                    <a:noFill/>
                    <a:prstDash val="solid"/>
                  </a:ln>
                  <a:solidFill>
                    <a:srgbClr val="0000CC"/>
                  </a:solidFill>
                  <a:effectLst/>
                  <a:latin typeface="IrisUPC" panose="020B0604020202020204" pitchFamily="34" charset="-34"/>
                  <a:cs typeface="IrisUPC" panose="020B0604020202020204" pitchFamily="34" charset="-34"/>
                </a:rPr>
                <a:t>)</a:t>
              </a:r>
              <a:r>
                <a:rPr lang="th-TH" sz="4400" b="1" dirty="0">
                  <a:ln w="9525">
                    <a:noFill/>
                    <a:prstDash val="solid"/>
                  </a:ln>
                  <a:solidFill>
                    <a:srgbClr val="0000CC"/>
                  </a:solidFill>
                  <a:effectLst/>
                  <a:latin typeface="IrisUPC" panose="020B0604020202020204" pitchFamily="34" charset="-34"/>
                  <a:cs typeface="IrisUPC" panose="020B0604020202020204" pitchFamily="34" charset="-34"/>
                </a:rPr>
                <a:t> มวลอำนาจสมดุล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753BC448-304E-DFA4-6756-F9638B6B2F59}"/>
                </a:ext>
              </a:extLst>
            </p:cNvPr>
            <p:cNvSpPr/>
            <p:nvPr/>
          </p:nvSpPr>
          <p:spPr>
            <a:xfrm>
              <a:off x="7760848" y="5776189"/>
              <a:ext cx="2900188" cy="746358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r>
                <a:rPr lang="en-US" sz="4400" b="1" dirty="0">
                  <a:ln w="9525">
                    <a:noFill/>
                    <a:prstDash val="solid"/>
                  </a:ln>
                  <a:solidFill>
                    <a:srgbClr val="0000CC"/>
                  </a:solidFill>
                  <a:effectLst/>
                  <a:latin typeface="IrisUPC" panose="020B0604020202020204" pitchFamily="34" charset="-34"/>
                  <a:cs typeface="IrisUPC" panose="020B0604020202020204" pitchFamily="34" charset="-34"/>
                </a:rPr>
                <a:t>= </a:t>
              </a:r>
              <a:r>
                <a:rPr lang="th-TH" sz="4400" b="1" dirty="0">
                  <a:ln w="9525">
                    <a:noFill/>
                    <a:prstDash val="solid"/>
                  </a:ln>
                  <a:solidFill>
                    <a:srgbClr val="0000CC"/>
                  </a:solidFill>
                  <a:effectLst/>
                  <a:latin typeface="IrisUPC" panose="020B0604020202020204" pitchFamily="34" charset="-34"/>
                  <a:cs typeface="IrisUPC" panose="020B0604020202020204" pitchFamily="34" charset="-34"/>
                </a:rPr>
                <a:t>ความเป็นธรรม</a:t>
              </a:r>
              <a:endParaRPr lang="en-US" sz="4400" b="1" dirty="0">
                <a:ln w="9525">
                  <a:noFill/>
                  <a:prstDash val="solid"/>
                </a:ln>
                <a:solidFill>
                  <a:srgbClr val="0000CC"/>
                </a:solidFill>
                <a:effectLst/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064A8F0C-F2DE-A0EF-48C0-613EF0A4BFAC}"/>
                </a:ext>
              </a:extLst>
            </p:cNvPr>
            <p:cNvSpPr/>
            <p:nvPr/>
          </p:nvSpPr>
          <p:spPr>
            <a:xfrm>
              <a:off x="1062347" y="1167424"/>
              <a:ext cx="1550746" cy="684803"/>
            </a:xfrm>
            <a:prstGeom prst="rect">
              <a:avLst/>
            </a:prstGeom>
            <a:noFill/>
          </p:spPr>
          <p:txBody>
            <a:bodyPr wrap="none" lIns="68580" tIns="34290" rIns="68580" bIns="3429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th-TH" sz="4000" b="1" dirty="0">
                  <a:ln w="9525">
                    <a:noFill/>
                    <a:prstDash val="solid"/>
                  </a:ln>
                  <a:solidFill>
                    <a:srgbClr val="33CC3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ทรัพยากร</a:t>
              </a:r>
              <a:endParaRPr lang="en-US" sz="4000" b="1" dirty="0">
                <a:ln w="9525">
                  <a:noFill/>
                  <a:prstDash val="solid"/>
                </a:ln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D832CA82-7926-F0D2-FDAF-06F6EFFCEB59}"/>
                </a:ext>
              </a:extLst>
            </p:cNvPr>
            <p:cNvSpPr/>
            <p:nvPr/>
          </p:nvSpPr>
          <p:spPr>
            <a:xfrm>
              <a:off x="8280242" y="322497"/>
              <a:ext cx="1853182" cy="684803"/>
            </a:xfrm>
            <a:prstGeom prst="rect">
              <a:avLst/>
            </a:prstGeom>
            <a:noFill/>
          </p:spPr>
          <p:txBody>
            <a:bodyPr wrap="none" lIns="68580" tIns="34290" rIns="68580" bIns="3429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th-TH" sz="4000" b="1" dirty="0">
                  <a:ln w="9525">
                    <a:noFill/>
                    <a:prstDash val="solid"/>
                  </a:ln>
                  <a:solidFill>
                    <a:srgbClr val="33CC3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ทรัพยากร</a:t>
              </a:r>
              <a:endParaRPr lang="en-US" sz="4000" b="1" dirty="0">
                <a:ln w="9525">
                  <a:noFill/>
                  <a:prstDash val="solid"/>
                </a:ln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6F3D5A23-69C7-651E-B1D6-82CAC500523F}"/>
                </a:ext>
              </a:extLst>
            </p:cNvPr>
            <p:cNvSpPr/>
            <p:nvPr/>
          </p:nvSpPr>
          <p:spPr>
            <a:xfrm>
              <a:off x="6824513" y="436960"/>
              <a:ext cx="4742654" cy="4147457"/>
            </a:xfrm>
            <a:prstGeom prst="ellipse">
              <a:avLst/>
            </a:prstGeom>
            <a:noFill/>
            <a:ln w="381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A4CF4898-26F3-F0B3-BEAB-1A0A4658BB2B}"/>
                </a:ext>
              </a:extLst>
            </p:cNvPr>
            <p:cNvGrpSpPr/>
            <p:nvPr/>
          </p:nvGrpSpPr>
          <p:grpSpPr>
            <a:xfrm>
              <a:off x="592393" y="1278649"/>
              <a:ext cx="4666534" cy="3305768"/>
              <a:chOff x="592393" y="1278649"/>
              <a:chExt cx="4666534" cy="3305768"/>
            </a:xfrm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FA12439D-63A4-7F92-7F97-425BB9099E51}"/>
                  </a:ext>
                </a:extLst>
              </p:cNvPr>
              <p:cNvSpPr/>
              <p:nvPr/>
            </p:nvSpPr>
            <p:spPr>
              <a:xfrm>
                <a:off x="2447071" y="2953581"/>
                <a:ext cx="962913" cy="964763"/>
              </a:xfrm>
              <a:prstGeom prst="ellipse">
                <a:avLst/>
              </a:prstGeom>
              <a:noFill/>
              <a:ln w="381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F851833E-F836-05DD-E2D7-0C1C2240BB5B}"/>
                  </a:ext>
                </a:extLst>
              </p:cNvPr>
              <p:cNvSpPr/>
              <p:nvPr/>
            </p:nvSpPr>
            <p:spPr>
              <a:xfrm>
                <a:off x="592393" y="1286049"/>
                <a:ext cx="2520505" cy="2528341"/>
              </a:xfrm>
              <a:prstGeom prst="ellipse">
                <a:avLst/>
              </a:prstGeom>
              <a:noFill/>
              <a:ln w="381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38A9CC3D-C389-7735-9DF3-4B6B4538E995}"/>
                  </a:ext>
                </a:extLst>
              </p:cNvPr>
              <p:cNvSpPr/>
              <p:nvPr/>
            </p:nvSpPr>
            <p:spPr>
              <a:xfrm>
                <a:off x="2738422" y="1278649"/>
                <a:ext cx="2520505" cy="2518354"/>
              </a:xfrm>
              <a:prstGeom prst="ellipse">
                <a:avLst/>
              </a:prstGeom>
              <a:noFill/>
              <a:ln w="381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00B0F0"/>
                  </a:solidFill>
                </a:endParaRPr>
              </a:p>
            </p:txBody>
          </p: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0CEECDF4-00FC-AE70-B101-D20172485800}"/>
                  </a:ext>
                </a:extLst>
              </p:cNvPr>
              <p:cNvGrpSpPr/>
              <p:nvPr/>
            </p:nvGrpSpPr>
            <p:grpSpPr>
              <a:xfrm>
                <a:off x="857309" y="1547263"/>
                <a:ext cx="1991744" cy="1983550"/>
                <a:chOff x="6418038" y="1306967"/>
                <a:chExt cx="1479550" cy="1484312"/>
              </a:xfrm>
            </p:grpSpPr>
            <p:pic>
              <p:nvPicPr>
                <p:cNvPr id="64" name="Picture 16" descr="circuler_1">
                  <a:extLst>
                    <a:ext uri="{FF2B5EF4-FFF2-40B4-BE49-F238E27FC236}">
                      <a16:creationId xmlns:a16="http://schemas.microsoft.com/office/drawing/2014/main" id="{A15AB3B7-8D58-D6AF-4733-12789A326F55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gray">
                <a:xfrm>
                  <a:off x="6418038" y="1306967"/>
                  <a:ext cx="1479550" cy="14811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65" name="Oval 17">
                  <a:extLst>
                    <a:ext uri="{FF2B5EF4-FFF2-40B4-BE49-F238E27FC236}">
                      <a16:creationId xmlns:a16="http://schemas.microsoft.com/office/drawing/2014/main" id="{7968813D-DF8B-DBDB-027F-29DCFC18BD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6418038" y="1306967"/>
                  <a:ext cx="1468438" cy="148431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4B66">
                        <a:alpha val="89999"/>
                      </a:srgbClr>
                    </a:gs>
                    <a:gs pos="50000">
                      <a:srgbClr val="6AC1FC">
                        <a:alpha val="55000"/>
                      </a:srgbClr>
                    </a:gs>
                    <a:gs pos="100000">
                      <a:srgbClr val="004B66">
                        <a:alpha val="89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66" name="Freeform 18">
                  <a:extLst>
                    <a:ext uri="{FF2B5EF4-FFF2-40B4-BE49-F238E27FC236}">
                      <a16:creationId xmlns:a16="http://schemas.microsoft.com/office/drawing/2014/main" id="{DD96BEC7-57AB-6E48-67C7-470D20CA3980}"/>
                    </a:ext>
                  </a:extLst>
                </p:cNvPr>
                <p:cNvSpPr>
                  <a:spLocks/>
                </p:cNvSpPr>
                <p:nvPr/>
              </p:nvSpPr>
              <p:spPr bwMode="ltGray">
                <a:xfrm>
                  <a:off x="6570438" y="1337129"/>
                  <a:ext cx="1154113" cy="514350"/>
                </a:xfrm>
                <a:custGeom>
                  <a:avLst/>
                  <a:gdLst>
                    <a:gd name="T0" fmla="*/ 1136640 w 1321"/>
                    <a:gd name="T1" fmla="*/ 289683 h 712"/>
                    <a:gd name="T2" fmla="*/ 1150618 w 1321"/>
                    <a:gd name="T3" fmla="*/ 319302 h 712"/>
                    <a:gd name="T4" fmla="*/ 1154113 w 1321"/>
                    <a:gd name="T5" fmla="*/ 347475 h 712"/>
                    <a:gd name="T6" fmla="*/ 1148871 w 1321"/>
                    <a:gd name="T7" fmla="*/ 372759 h 712"/>
                    <a:gd name="T8" fmla="*/ 1134019 w 1321"/>
                    <a:gd name="T9" fmla="*/ 397321 h 712"/>
                    <a:gd name="T10" fmla="*/ 1111303 w 1321"/>
                    <a:gd name="T11" fmla="*/ 418271 h 712"/>
                    <a:gd name="T12" fmla="*/ 1082472 w 1321"/>
                    <a:gd name="T13" fmla="*/ 436331 h 712"/>
                    <a:gd name="T14" fmla="*/ 1044905 w 1321"/>
                    <a:gd name="T15" fmla="*/ 453668 h 712"/>
                    <a:gd name="T16" fmla="*/ 1002095 w 1321"/>
                    <a:gd name="T17" fmla="*/ 468839 h 712"/>
                    <a:gd name="T18" fmla="*/ 954044 w 1321"/>
                    <a:gd name="T19" fmla="*/ 481842 h 712"/>
                    <a:gd name="T20" fmla="*/ 900750 w 1321"/>
                    <a:gd name="T21" fmla="*/ 493400 h 712"/>
                    <a:gd name="T22" fmla="*/ 844835 w 1321"/>
                    <a:gd name="T23" fmla="*/ 501347 h 712"/>
                    <a:gd name="T24" fmla="*/ 782805 w 1321"/>
                    <a:gd name="T25" fmla="*/ 508571 h 712"/>
                    <a:gd name="T26" fmla="*/ 719901 w 1321"/>
                    <a:gd name="T27" fmla="*/ 512905 h 712"/>
                    <a:gd name="T28" fmla="*/ 694565 w 1321"/>
                    <a:gd name="T29" fmla="*/ 514350 h 712"/>
                    <a:gd name="T30" fmla="*/ 415865 w 1321"/>
                    <a:gd name="T31" fmla="*/ 514350 h 712"/>
                    <a:gd name="T32" fmla="*/ 412370 w 1321"/>
                    <a:gd name="T33" fmla="*/ 514350 h 712"/>
                    <a:gd name="T34" fmla="*/ 357329 w 1321"/>
                    <a:gd name="T35" fmla="*/ 511460 h 712"/>
                    <a:gd name="T36" fmla="*/ 304036 w 1321"/>
                    <a:gd name="T37" fmla="*/ 508571 h 712"/>
                    <a:gd name="T38" fmla="*/ 253363 w 1321"/>
                    <a:gd name="T39" fmla="*/ 502792 h 712"/>
                    <a:gd name="T40" fmla="*/ 205312 w 1321"/>
                    <a:gd name="T41" fmla="*/ 497735 h 712"/>
                    <a:gd name="T42" fmla="*/ 162502 w 1321"/>
                    <a:gd name="T43" fmla="*/ 489066 h 712"/>
                    <a:gd name="T44" fmla="*/ 123187 w 1321"/>
                    <a:gd name="T45" fmla="*/ 478952 h 712"/>
                    <a:gd name="T46" fmla="*/ 89114 w 1321"/>
                    <a:gd name="T47" fmla="*/ 468116 h 712"/>
                    <a:gd name="T48" fmla="*/ 58536 w 1321"/>
                    <a:gd name="T49" fmla="*/ 455113 h 712"/>
                    <a:gd name="T50" fmla="*/ 34073 w 1321"/>
                    <a:gd name="T51" fmla="*/ 439220 h 712"/>
                    <a:gd name="T52" fmla="*/ 15726 w 1321"/>
                    <a:gd name="T53" fmla="*/ 421160 h 712"/>
                    <a:gd name="T54" fmla="*/ 5242 w 1321"/>
                    <a:gd name="T55" fmla="*/ 400211 h 712"/>
                    <a:gd name="T56" fmla="*/ 0 w 1321"/>
                    <a:gd name="T57" fmla="*/ 378539 h 712"/>
                    <a:gd name="T58" fmla="*/ 0 w 1321"/>
                    <a:gd name="T59" fmla="*/ 375649 h 712"/>
                    <a:gd name="T60" fmla="*/ 3495 w 1321"/>
                    <a:gd name="T61" fmla="*/ 351810 h 712"/>
                    <a:gd name="T62" fmla="*/ 13979 w 1321"/>
                    <a:gd name="T63" fmla="*/ 322191 h 712"/>
                    <a:gd name="T64" fmla="*/ 44557 w 1321"/>
                    <a:gd name="T65" fmla="*/ 267289 h 712"/>
                    <a:gd name="T66" fmla="*/ 82125 w 1321"/>
                    <a:gd name="T67" fmla="*/ 215998 h 712"/>
                    <a:gd name="T68" fmla="*/ 128429 w 1321"/>
                    <a:gd name="T69" fmla="*/ 169764 h 712"/>
                    <a:gd name="T70" fmla="*/ 178228 w 1321"/>
                    <a:gd name="T71" fmla="*/ 127143 h 712"/>
                    <a:gd name="T72" fmla="*/ 235890 w 1321"/>
                    <a:gd name="T73" fmla="*/ 90300 h 712"/>
                    <a:gd name="T74" fmla="*/ 297920 w 1321"/>
                    <a:gd name="T75" fmla="*/ 59237 h 712"/>
                    <a:gd name="T76" fmla="*/ 362571 w 1321"/>
                    <a:gd name="T77" fmla="*/ 33953 h 712"/>
                    <a:gd name="T78" fmla="*/ 434212 w 1321"/>
                    <a:gd name="T79" fmla="*/ 15170 h 712"/>
                    <a:gd name="T80" fmla="*/ 507600 w 1321"/>
                    <a:gd name="T81" fmla="*/ 4334 h 712"/>
                    <a:gd name="T82" fmla="*/ 582735 w 1321"/>
                    <a:gd name="T83" fmla="*/ 0 h 712"/>
                    <a:gd name="T84" fmla="*/ 582735 w 1321"/>
                    <a:gd name="T85" fmla="*/ 0 h 712"/>
                    <a:gd name="T86" fmla="*/ 663113 w 1321"/>
                    <a:gd name="T87" fmla="*/ 4334 h 712"/>
                    <a:gd name="T88" fmla="*/ 739995 w 1321"/>
                    <a:gd name="T89" fmla="*/ 16615 h 712"/>
                    <a:gd name="T90" fmla="*/ 814257 w 1321"/>
                    <a:gd name="T91" fmla="*/ 38287 h 712"/>
                    <a:gd name="T92" fmla="*/ 882403 w 1321"/>
                    <a:gd name="T93" fmla="*/ 65016 h 712"/>
                    <a:gd name="T94" fmla="*/ 945307 w 1321"/>
                    <a:gd name="T95" fmla="*/ 98969 h 712"/>
                    <a:gd name="T96" fmla="*/ 1003842 w 1321"/>
                    <a:gd name="T97" fmla="*/ 140146 h 712"/>
                    <a:gd name="T98" fmla="*/ 1055389 w 1321"/>
                    <a:gd name="T99" fmla="*/ 184935 h 712"/>
                    <a:gd name="T100" fmla="*/ 1099072 w 1321"/>
                    <a:gd name="T101" fmla="*/ 234781 h 712"/>
                    <a:gd name="T102" fmla="*/ 1136640 w 1321"/>
                    <a:gd name="T103" fmla="*/ 289683 h 712"/>
                    <a:gd name="T104" fmla="*/ 1136640 w 1321"/>
                    <a:gd name="T105" fmla="*/ 289683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321"/>
                    <a:gd name="T160" fmla="*/ 0 h 712"/>
                    <a:gd name="T161" fmla="*/ 1321 w 1321"/>
                    <a:gd name="T162" fmla="*/ 712 h 7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rgbClr val="71B9DD">
                        <a:alpha val="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0" hangingPunct="0"/>
                  <a:endParaRPr lang="en-US" altLang="en-US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8720D775-6B0A-13B6-986A-76AB6A45C24B}"/>
                  </a:ext>
                </a:extLst>
              </p:cNvPr>
              <p:cNvGrpSpPr/>
              <p:nvPr/>
            </p:nvGrpSpPr>
            <p:grpSpPr>
              <a:xfrm>
                <a:off x="2998399" y="1553048"/>
                <a:ext cx="2000549" cy="1987803"/>
                <a:chOff x="6411497" y="1306967"/>
                <a:chExt cx="1486091" cy="1484312"/>
              </a:xfrm>
            </p:grpSpPr>
            <p:pic>
              <p:nvPicPr>
                <p:cNvPr id="61" name="Picture 16" descr="circuler_1">
                  <a:extLst>
                    <a:ext uri="{FF2B5EF4-FFF2-40B4-BE49-F238E27FC236}">
                      <a16:creationId xmlns:a16="http://schemas.microsoft.com/office/drawing/2014/main" id="{A816B19E-60A5-6F39-ABEF-8C23B86C3A21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gray">
                <a:xfrm>
                  <a:off x="6418038" y="1306967"/>
                  <a:ext cx="1479550" cy="14811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62" name="Oval 17">
                  <a:extLst>
                    <a:ext uri="{FF2B5EF4-FFF2-40B4-BE49-F238E27FC236}">
                      <a16:creationId xmlns:a16="http://schemas.microsoft.com/office/drawing/2014/main" id="{944A86F1-9079-556A-2E3A-744A65DF55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6411497" y="1306967"/>
                  <a:ext cx="1468438" cy="148431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7030A0"/>
                    </a:gs>
                    <a:gs pos="50000">
                      <a:srgbClr val="CC99FF">
                        <a:alpha val="54902"/>
                      </a:srgbClr>
                    </a:gs>
                    <a:gs pos="100000">
                      <a:srgbClr val="7030A0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63" name="Freeform 18">
                  <a:extLst>
                    <a:ext uri="{FF2B5EF4-FFF2-40B4-BE49-F238E27FC236}">
                      <a16:creationId xmlns:a16="http://schemas.microsoft.com/office/drawing/2014/main" id="{BE3C296F-7A06-6771-0318-A5E8B7515265}"/>
                    </a:ext>
                  </a:extLst>
                </p:cNvPr>
                <p:cNvSpPr>
                  <a:spLocks/>
                </p:cNvSpPr>
                <p:nvPr/>
              </p:nvSpPr>
              <p:spPr bwMode="ltGray">
                <a:xfrm>
                  <a:off x="6570438" y="1337129"/>
                  <a:ext cx="1154113" cy="514350"/>
                </a:xfrm>
                <a:custGeom>
                  <a:avLst/>
                  <a:gdLst>
                    <a:gd name="T0" fmla="*/ 1136640 w 1321"/>
                    <a:gd name="T1" fmla="*/ 289683 h 712"/>
                    <a:gd name="T2" fmla="*/ 1150618 w 1321"/>
                    <a:gd name="T3" fmla="*/ 319302 h 712"/>
                    <a:gd name="T4" fmla="*/ 1154113 w 1321"/>
                    <a:gd name="T5" fmla="*/ 347475 h 712"/>
                    <a:gd name="T6" fmla="*/ 1148871 w 1321"/>
                    <a:gd name="T7" fmla="*/ 372759 h 712"/>
                    <a:gd name="T8" fmla="*/ 1134019 w 1321"/>
                    <a:gd name="T9" fmla="*/ 397321 h 712"/>
                    <a:gd name="T10" fmla="*/ 1111303 w 1321"/>
                    <a:gd name="T11" fmla="*/ 418271 h 712"/>
                    <a:gd name="T12" fmla="*/ 1082472 w 1321"/>
                    <a:gd name="T13" fmla="*/ 436331 h 712"/>
                    <a:gd name="T14" fmla="*/ 1044905 w 1321"/>
                    <a:gd name="T15" fmla="*/ 453668 h 712"/>
                    <a:gd name="T16" fmla="*/ 1002095 w 1321"/>
                    <a:gd name="T17" fmla="*/ 468839 h 712"/>
                    <a:gd name="T18" fmla="*/ 954044 w 1321"/>
                    <a:gd name="T19" fmla="*/ 481842 h 712"/>
                    <a:gd name="T20" fmla="*/ 900750 w 1321"/>
                    <a:gd name="T21" fmla="*/ 493400 h 712"/>
                    <a:gd name="T22" fmla="*/ 844835 w 1321"/>
                    <a:gd name="T23" fmla="*/ 501347 h 712"/>
                    <a:gd name="T24" fmla="*/ 782805 w 1321"/>
                    <a:gd name="T25" fmla="*/ 508571 h 712"/>
                    <a:gd name="T26" fmla="*/ 719901 w 1321"/>
                    <a:gd name="T27" fmla="*/ 512905 h 712"/>
                    <a:gd name="T28" fmla="*/ 694565 w 1321"/>
                    <a:gd name="T29" fmla="*/ 514350 h 712"/>
                    <a:gd name="T30" fmla="*/ 415865 w 1321"/>
                    <a:gd name="T31" fmla="*/ 514350 h 712"/>
                    <a:gd name="T32" fmla="*/ 412370 w 1321"/>
                    <a:gd name="T33" fmla="*/ 514350 h 712"/>
                    <a:gd name="T34" fmla="*/ 357329 w 1321"/>
                    <a:gd name="T35" fmla="*/ 511460 h 712"/>
                    <a:gd name="T36" fmla="*/ 304036 w 1321"/>
                    <a:gd name="T37" fmla="*/ 508571 h 712"/>
                    <a:gd name="T38" fmla="*/ 253363 w 1321"/>
                    <a:gd name="T39" fmla="*/ 502792 h 712"/>
                    <a:gd name="T40" fmla="*/ 205312 w 1321"/>
                    <a:gd name="T41" fmla="*/ 497735 h 712"/>
                    <a:gd name="T42" fmla="*/ 162502 w 1321"/>
                    <a:gd name="T43" fmla="*/ 489066 h 712"/>
                    <a:gd name="T44" fmla="*/ 123187 w 1321"/>
                    <a:gd name="T45" fmla="*/ 478952 h 712"/>
                    <a:gd name="T46" fmla="*/ 89114 w 1321"/>
                    <a:gd name="T47" fmla="*/ 468116 h 712"/>
                    <a:gd name="T48" fmla="*/ 58536 w 1321"/>
                    <a:gd name="T49" fmla="*/ 455113 h 712"/>
                    <a:gd name="T50" fmla="*/ 34073 w 1321"/>
                    <a:gd name="T51" fmla="*/ 439220 h 712"/>
                    <a:gd name="T52" fmla="*/ 15726 w 1321"/>
                    <a:gd name="T53" fmla="*/ 421160 h 712"/>
                    <a:gd name="T54" fmla="*/ 5242 w 1321"/>
                    <a:gd name="T55" fmla="*/ 400211 h 712"/>
                    <a:gd name="T56" fmla="*/ 0 w 1321"/>
                    <a:gd name="T57" fmla="*/ 378539 h 712"/>
                    <a:gd name="T58" fmla="*/ 0 w 1321"/>
                    <a:gd name="T59" fmla="*/ 375649 h 712"/>
                    <a:gd name="T60" fmla="*/ 3495 w 1321"/>
                    <a:gd name="T61" fmla="*/ 351810 h 712"/>
                    <a:gd name="T62" fmla="*/ 13979 w 1321"/>
                    <a:gd name="T63" fmla="*/ 322191 h 712"/>
                    <a:gd name="T64" fmla="*/ 44557 w 1321"/>
                    <a:gd name="T65" fmla="*/ 267289 h 712"/>
                    <a:gd name="T66" fmla="*/ 82125 w 1321"/>
                    <a:gd name="T67" fmla="*/ 215998 h 712"/>
                    <a:gd name="T68" fmla="*/ 128429 w 1321"/>
                    <a:gd name="T69" fmla="*/ 169764 h 712"/>
                    <a:gd name="T70" fmla="*/ 178228 w 1321"/>
                    <a:gd name="T71" fmla="*/ 127143 h 712"/>
                    <a:gd name="T72" fmla="*/ 235890 w 1321"/>
                    <a:gd name="T73" fmla="*/ 90300 h 712"/>
                    <a:gd name="T74" fmla="*/ 297920 w 1321"/>
                    <a:gd name="T75" fmla="*/ 59237 h 712"/>
                    <a:gd name="T76" fmla="*/ 362571 w 1321"/>
                    <a:gd name="T77" fmla="*/ 33953 h 712"/>
                    <a:gd name="T78" fmla="*/ 434212 w 1321"/>
                    <a:gd name="T79" fmla="*/ 15170 h 712"/>
                    <a:gd name="T80" fmla="*/ 507600 w 1321"/>
                    <a:gd name="T81" fmla="*/ 4334 h 712"/>
                    <a:gd name="T82" fmla="*/ 582735 w 1321"/>
                    <a:gd name="T83" fmla="*/ 0 h 712"/>
                    <a:gd name="T84" fmla="*/ 582735 w 1321"/>
                    <a:gd name="T85" fmla="*/ 0 h 712"/>
                    <a:gd name="T86" fmla="*/ 663113 w 1321"/>
                    <a:gd name="T87" fmla="*/ 4334 h 712"/>
                    <a:gd name="T88" fmla="*/ 739995 w 1321"/>
                    <a:gd name="T89" fmla="*/ 16615 h 712"/>
                    <a:gd name="T90" fmla="*/ 814257 w 1321"/>
                    <a:gd name="T91" fmla="*/ 38287 h 712"/>
                    <a:gd name="T92" fmla="*/ 882403 w 1321"/>
                    <a:gd name="T93" fmla="*/ 65016 h 712"/>
                    <a:gd name="T94" fmla="*/ 945307 w 1321"/>
                    <a:gd name="T95" fmla="*/ 98969 h 712"/>
                    <a:gd name="T96" fmla="*/ 1003842 w 1321"/>
                    <a:gd name="T97" fmla="*/ 140146 h 712"/>
                    <a:gd name="T98" fmla="*/ 1055389 w 1321"/>
                    <a:gd name="T99" fmla="*/ 184935 h 712"/>
                    <a:gd name="T100" fmla="*/ 1099072 w 1321"/>
                    <a:gd name="T101" fmla="*/ 234781 h 712"/>
                    <a:gd name="T102" fmla="*/ 1136640 w 1321"/>
                    <a:gd name="T103" fmla="*/ 289683 h 712"/>
                    <a:gd name="T104" fmla="*/ 1136640 w 1321"/>
                    <a:gd name="T105" fmla="*/ 289683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321"/>
                    <a:gd name="T160" fmla="*/ 0 h 712"/>
                    <a:gd name="T161" fmla="*/ 1321 w 1321"/>
                    <a:gd name="T162" fmla="*/ 712 h 7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rgbClr val="71B9DD">
                        <a:alpha val="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0" hangingPunct="0"/>
                  <a:endParaRPr lang="en-US" altLang="en-US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19C3FDE3-440D-7776-05B0-DAC8AA0E5B20}"/>
                  </a:ext>
                </a:extLst>
              </p:cNvPr>
              <p:cNvSpPr/>
              <p:nvPr/>
            </p:nvSpPr>
            <p:spPr>
              <a:xfrm>
                <a:off x="2286797" y="3684171"/>
                <a:ext cx="1273426" cy="900246"/>
              </a:xfrm>
              <a:prstGeom prst="rect">
                <a:avLst/>
              </a:prstGeom>
              <a:noFill/>
            </p:spPr>
            <p:txBody>
              <a:bodyPr wrap="none" lIns="68580" tIns="34290" rIns="68580" bIns="34290">
                <a:spAutoFit/>
              </a:bodyPr>
              <a:lstStyle/>
              <a:p>
                <a:pPr algn="ctr"/>
                <a:r>
                  <a:rPr lang="th-TH" sz="5400" b="1" dirty="0">
                    <a:ln w="9525">
                      <a:noFill/>
                      <a:prstDash val="solid"/>
                    </a:ln>
                    <a:solidFill>
                      <a:srgbClr val="FFFF6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IrisUPC" panose="020B0604020202020204" pitchFamily="34" charset="-34"/>
                    <a:cs typeface="IrisUPC" panose="020B0604020202020204" pitchFamily="34" charset="-34"/>
                  </a:rPr>
                  <a:t>สังคม</a:t>
                </a:r>
                <a:endParaRPr lang="en-US" sz="5400" b="1" dirty="0">
                  <a:ln w="9525">
                    <a:noFill/>
                    <a:prstDash val="solid"/>
                  </a:ln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endParaRP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60F7FCEB-EB19-86DC-A09C-B76ED274D098}"/>
                  </a:ext>
                </a:extLst>
              </p:cNvPr>
              <p:cNvSpPr/>
              <p:nvPr/>
            </p:nvSpPr>
            <p:spPr>
              <a:xfrm>
                <a:off x="3527065" y="2137004"/>
                <a:ext cx="834203" cy="900246"/>
              </a:xfrm>
              <a:prstGeom prst="rect">
                <a:avLst/>
              </a:prstGeom>
              <a:noFill/>
            </p:spPr>
            <p:txBody>
              <a:bodyPr wrap="none" lIns="68580" tIns="34290" rIns="68580" bIns="34290">
                <a:spAutoFit/>
              </a:bodyPr>
              <a:lstStyle/>
              <a:p>
                <a:pPr algn="ctr"/>
                <a:r>
                  <a:rPr lang="th-TH" sz="5400" b="1" dirty="0">
                    <a:ln w="9525">
                      <a:noFill/>
                      <a:prstDash val="solid"/>
                    </a:ln>
                    <a:solidFill>
                      <a:srgbClr val="FFFF6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IrisUPC" panose="020B0604020202020204" pitchFamily="34" charset="-34"/>
                    <a:cs typeface="IrisUPC" panose="020B0604020202020204" pitchFamily="34" charset="-34"/>
                  </a:rPr>
                  <a:t>เงิน</a:t>
                </a:r>
                <a:endParaRPr lang="en-US" sz="5400" b="1" dirty="0">
                  <a:ln w="9525">
                    <a:noFill/>
                    <a:prstDash val="solid"/>
                  </a:ln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endParaRPr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D7B64FD2-8890-1297-1F8E-E96D46331A10}"/>
                  </a:ext>
                </a:extLst>
              </p:cNvPr>
              <p:cNvSpPr/>
              <p:nvPr/>
            </p:nvSpPr>
            <p:spPr>
              <a:xfrm>
                <a:off x="1532260" y="2117130"/>
                <a:ext cx="641842" cy="900246"/>
              </a:xfrm>
              <a:prstGeom prst="rect">
                <a:avLst/>
              </a:prstGeom>
              <a:noFill/>
            </p:spPr>
            <p:txBody>
              <a:bodyPr wrap="none" lIns="68580" tIns="34290" rIns="68580" bIns="34290">
                <a:spAutoFit/>
              </a:bodyPr>
              <a:lstStyle/>
              <a:p>
                <a:pPr algn="ctr"/>
                <a:r>
                  <a:rPr lang="th-TH" sz="5400" b="1" dirty="0">
                    <a:ln w="9525">
                      <a:noFill/>
                      <a:prstDash val="solid"/>
                    </a:ln>
                    <a:solidFill>
                      <a:srgbClr val="FFFF6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IrisUPC" panose="020B0604020202020204" pitchFamily="34" charset="-34"/>
                    <a:cs typeface="IrisUPC" panose="020B0604020202020204" pitchFamily="34" charset="-34"/>
                  </a:rPr>
                  <a:t>รัฐ</a:t>
                </a:r>
                <a:endParaRPr lang="en-US" sz="5400" b="1" dirty="0">
                  <a:ln w="9525">
                    <a:noFill/>
                    <a:prstDash val="solid"/>
                  </a:ln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endParaRPr>
              </a:p>
            </p:txBody>
          </p: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15F5C889-708A-17EC-6A67-80F2CFCA974C}"/>
                  </a:ext>
                </a:extLst>
              </p:cNvPr>
              <p:cNvGrpSpPr/>
              <p:nvPr/>
            </p:nvGrpSpPr>
            <p:grpSpPr>
              <a:xfrm>
                <a:off x="2704883" y="3391005"/>
                <a:ext cx="465041" cy="458093"/>
                <a:chOff x="6411497" y="1306967"/>
                <a:chExt cx="1486091" cy="1484312"/>
              </a:xfrm>
            </p:grpSpPr>
            <p:pic>
              <p:nvPicPr>
                <p:cNvPr id="58" name="Picture 57" descr="circuler_1">
                  <a:extLst>
                    <a:ext uri="{FF2B5EF4-FFF2-40B4-BE49-F238E27FC236}">
                      <a16:creationId xmlns:a16="http://schemas.microsoft.com/office/drawing/2014/main" id="{002D8D22-0312-C3E1-5647-6861355E19CA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gray">
                <a:xfrm>
                  <a:off x="6418038" y="1306967"/>
                  <a:ext cx="1479550" cy="14811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69FEFF31-66A3-23DC-5B66-54F186F2CC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6411497" y="1306967"/>
                  <a:ext cx="1468438" cy="1484312"/>
                </a:xfrm>
                <a:prstGeom prst="ellipse">
                  <a:avLst/>
                </a:prstGeom>
                <a:gradFill rotWithShape="1">
                  <a:gsLst>
                    <a:gs pos="38000">
                      <a:srgbClr val="006400"/>
                    </a:gs>
                    <a:gs pos="100000">
                      <a:srgbClr val="00FF00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60" name="Freeform 18">
                  <a:extLst>
                    <a:ext uri="{FF2B5EF4-FFF2-40B4-BE49-F238E27FC236}">
                      <a16:creationId xmlns:a16="http://schemas.microsoft.com/office/drawing/2014/main" id="{632C0DF7-7B50-6FC4-5676-E764400A2C74}"/>
                    </a:ext>
                  </a:extLst>
                </p:cNvPr>
                <p:cNvSpPr>
                  <a:spLocks/>
                </p:cNvSpPr>
                <p:nvPr/>
              </p:nvSpPr>
              <p:spPr bwMode="ltGray">
                <a:xfrm>
                  <a:off x="6570438" y="1337129"/>
                  <a:ext cx="1154113" cy="514350"/>
                </a:xfrm>
                <a:custGeom>
                  <a:avLst/>
                  <a:gdLst>
                    <a:gd name="T0" fmla="*/ 1136640 w 1321"/>
                    <a:gd name="T1" fmla="*/ 289683 h 712"/>
                    <a:gd name="T2" fmla="*/ 1150618 w 1321"/>
                    <a:gd name="T3" fmla="*/ 319302 h 712"/>
                    <a:gd name="T4" fmla="*/ 1154113 w 1321"/>
                    <a:gd name="T5" fmla="*/ 347475 h 712"/>
                    <a:gd name="T6" fmla="*/ 1148871 w 1321"/>
                    <a:gd name="T7" fmla="*/ 372759 h 712"/>
                    <a:gd name="T8" fmla="*/ 1134019 w 1321"/>
                    <a:gd name="T9" fmla="*/ 397321 h 712"/>
                    <a:gd name="T10" fmla="*/ 1111303 w 1321"/>
                    <a:gd name="T11" fmla="*/ 418271 h 712"/>
                    <a:gd name="T12" fmla="*/ 1082472 w 1321"/>
                    <a:gd name="T13" fmla="*/ 436331 h 712"/>
                    <a:gd name="T14" fmla="*/ 1044905 w 1321"/>
                    <a:gd name="T15" fmla="*/ 453668 h 712"/>
                    <a:gd name="T16" fmla="*/ 1002095 w 1321"/>
                    <a:gd name="T17" fmla="*/ 468839 h 712"/>
                    <a:gd name="T18" fmla="*/ 954044 w 1321"/>
                    <a:gd name="T19" fmla="*/ 481842 h 712"/>
                    <a:gd name="T20" fmla="*/ 900750 w 1321"/>
                    <a:gd name="T21" fmla="*/ 493400 h 712"/>
                    <a:gd name="T22" fmla="*/ 844835 w 1321"/>
                    <a:gd name="T23" fmla="*/ 501347 h 712"/>
                    <a:gd name="T24" fmla="*/ 782805 w 1321"/>
                    <a:gd name="T25" fmla="*/ 508571 h 712"/>
                    <a:gd name="T26" fmla="*/ 719901 w 1321"/>
                    <a:gd name="T27" fmla="*/ 512905 h 712"/>
                    <a:gd name="T28" fmla="*/ 694565 w 1321"/>
                    <a:gd name="T29" fmla="*/ 514350 h 712"/>
                    <a:gd name="T30" fmla="*/ 415865 w 1321"/>
                    <a:gd name="T31" fmla="*/ 514350 h 712"/>
                    <a:gd name="T32" fmla="*/ 412370 w 1321"/>
                    <a:gd name="T33" fmla="*/ 514350 h 712"/>
                    <a:gd name="T34" fmla="*/ 357329 w 1321"/>
                    <a:gd name="T35" fmla="*/ 511460 h 712"/>
                    <a:gd name="T36" fmla="*/ 304036 w 1321"/>
                    <a:gd name="T37" fmla="*/ 508571 h 712"/>
                    <a:gd name="T38" fmla="*/ 253363 w 1321"/>
                    <a:gd name="T39" fmla="*/ 502792 h 712"/>
                    <a:gd name="T40" fmla="*/ 205312 w 1321"/>
                    <a:gd name="T41" fmla="*/ 497735 h 712"/>
                    <a:gd name="T42" fmla="*/ 162502 w 1321"/>
                    <a:gd name="T43" fmla="*/ 489066 h 712"/>
                    <a:gd name="T44" fmla="*/ 123187 w 1321"/>
                    <a:gd name="T45" fmla="*/ 478952 h 712"/>
                    <a:gd name="T46" fmla="*/ 89114 w 1321"/>
                    <a:gd name="T47" fmla="*/ 468116 h 712"/>
                    <a:gd name="T48" fmla="*/ 58536 w 1321"/>
                    <a:gd name="T49" fmla="*/ 455113 h 712"/>
                    <a:gd name="T50" fmla="*/ 34073 w 1321"/>
                    <a:gd name="T51" fmla="*/ 439220 h 712"/>
                    <a:gd name="T52" fmla="*/ 15726 w 1321"/>
                    <a:gd name="T53" fmla="*/ 421160 h 712"/>
                    <a:gd name="T54" fmla="*/ 5242 w 1321"/>
                    <a:gd name="T55" fmla="*/ 400211 h 712"/>
                    <a:gd name="T56" fmla="*/ 0 w 1321"/>
                    <a:gd name="T57" fmla="*/ 378539 h 712"/>
                    <a:gd name="T58" fmla="*/ 0 w 1321"/>
                    <a:gd name="T59" fmla="*/ 375649 h 712"/>
                    <a:gd name="T60" fmla="*/ 3495 w 1321"/>
                    <a:gd name="T61" fmla="*/ 351810 h 712"/>
                    <a:gd name="T62" fmla="*/ 13979 w 1321"/>
                    <a:gd name="T63" fmla="*/ 322191 h 712"/>
                    <a:gd name="T64" fmla="*/ 44557 w 1321"/>
                    <a:gd name="T65" fmla="*/ 267289 h 712"/>
                    <a:gd name="T66" fmla="*/ 82125 w 1321"/>
                    <a:gd name="T67" fmla="*/ 215998 h 712"/>
                    <a:gd name="T68" fmla="*/ 128429 w 1321"/>
                    <a:gd name="T69" fmla="*/ 169764 h 712"/>
                    <a:gd name="T70" fmla="*/ 178228 w 1321"/>
                    <a:gd name="T71" fmla="*/ 127143 h 712"/>
                    <a:gd name="T72" fmla="*/ 235890 w 1321"/>
                    <a:gd name="T73" fmla="*/ 90300 h 712"/>
                    <a:gd name="T74" fmla="*/ 297920 w 1321"/>
                    <a:gd name="T75" fmla="*/ 59237 h 712"/>
                    <a:gd name="T76" fmla="*/ 362571 w 1321"/>
                    <a:gd name="T77" fmla="*/ 33953 h 712"/>
                    <a:gd name="T78" fmla="*/ 434212 w 1321"/>
                    <a:gd name="T79" fmla="*/ 15170 h 712"/>
                    <a:gd name="T80" fmla="*/ 507600 w 1321"/>
                    <a:gd name="T81" fmla="*/ 4334 h 712"/>
                    <a:gd name="T82" fmla="*/ 582735 w 1321"/>
                    <a:gd name="T83" fmla="*/ 0 h 712"/>
                    <a:gd name="T84" fmla="*/ 582735 w 1321"/>
                    <a:gd name="T85" fmla="*/ 0 h 712"/>
                    <a:gd name="T86" fmla="*/ 663113 w 1321"/>
                    <a:gd name="T87" fmla="*/ 4334 h 712"/>
                    <a:gd name="T88" fmla="*/ 739995 w 1321"/>
                    <a:gd name="T89" fmla="*/ 16615 h 712"/>
                    <a:gd name="T90" fmla="*/ 814257 w 1321"/>
                    <a:gd name="T91" fmla="*/ 38287 h 712"/>
                    <a:gd name="T92" fmla="*/ 882403 w 1321"/>
                    <a:gd name="T93" fmla="*/ 65016 h 712"/>
                    <a:gd name="T94" fmla="*/ 945307 w 1321"/>
                    <a:gd name="T95" fmla="*/ 98969 h 712"/>
                    <a:gd name="T96" fmla="*/ 1003842 w 1321"/>
                    <a:gd name="T97" fmla="*/ 140146 h 712"/>
                    <a:gd name="T98" fmla="*/ 1055389 w 1321"/>
                    <a:gd name="T99" fmla="*/ 184935 h 712"/>
                    <a:gd name="T100" fmla="*/ 1099072 w 1321"/>
                    <a:gd name="T101" fmla="*/ 234781 h 712"/>
                    <a:gd name="T102" fmla="*/ 1136640 w 1321"/>
                    <a:gd name="T103" fmla="*/ 289683 h 712"/>
                    <a:gd name="T104" fmla="*/ 1136640 w 1321"/>
                    <a:gd name="T105" fmla="*/ 289683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321"/>
                    <a:gd name="T160" fmla="*/ 0 h 712"/>
                    <a:gd name="T161" fmla="*/ 1321 w 1321"/>
                    <a:gd name="T162" fmla="*/ 712 h 7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rgbClr val="71B9DD">
                        <a:alpha val="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0" hangingPunct="0"/>
                  <a:endParaRPr lang="en-US" altLang="en-US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49" name="Moon 48">
                <a:extLst>
                  <a:ext uri="{FF2B5EF4-FFF2-40B4-BE49-F238E27FC236}">
                    <a16:creationId xmlns:a16="http://schemas.microsoft.com/office/drawing/2014/main" id="{9F51B07A-D598-ADB9-27F8-140CB71FBDA3}"/>
                  </a:ext>
                </a:extLst>
              </p:cNvPr>
              <p:cNvSpPr/>
              <p:nvPr/>
            </p:nvSpPr>
            <p:spPr>
              <a:xfrm>
                <a:off x="2761985" y="1867346"/>
                <a:ext cx="236414" cy="497936"/>
              </a:xfrm>
              <a:prstGeom prst="moon">
                <a:avLst>
                  <a:gd name="adj" fmla="val 4682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Moon 49">
                <a:extLst>
                  <a:ext uri="{FF2B5EF4-FFF2-40B4-BE49-F238E27FC236}">
                    <a16:creationId xmlns:a16="http://schemas.microsoft.com/office/drawing/2014/main" id="{DE4ABAF2-C124-B4E8-D4AF-1C02CC5B91A8}"/>
                  </a:ext>
                </a:extLst>
              </p:cNvPr>
              <p:cNvSpPr/>
              <p:nvPr/>
            </p:nvSpPr>
            <p:spPr>
              <a:xfrm rot="10951390">
                <a:off x="2867933" y="1869210"/>
                <a:ext cx="198528" cy="497936"/>
              </a:xfrm>
              <a:prstGeom prst="moon">
                <a:avLst>
                  <a:gd name="adj" fmla="val 4682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Moon 50">
                <a:extLst>
                  <a:ext uri="{FF2B5EF4-FFF2-40B4-BE49-F238E27FC236}">
                    <a16:creationId xmlns:a16="http://schemas.microsoft.com/office/drawing/2014/main" id="{8044A772-752E-FA2E-E11D-D7B8FF9595A7}"/>
                  </a:ext>
                </a:extLst>
              </p:cNvPr>
              <p:cNvSpPr/>
              <p:nvPr/>
            </p:nvSpPr>
            <p:spPr>
              <a:xfrm rot="20104250">
                <a:off x="2916358" y="2691004"/>
                <a:ext cx="448046" cy="497936"/>
              </a:xfrm>
              <a:prstGeom prst="moon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Moon 51">
                <a:extLst>
                  <a:ext uri="{FF2B5EF4-FFF2-40B4-BE49-F238E27FC236}">
                    <a16:creationId xmlns:a16="http://schemas.microsoft.com/office/drawing/2014/main" id="{2D922355-A26C-1F44-58BE-148718EE73A4}"/>
                  </a:ext>
                </a:extLst>
              </p:cNvPr>
              <p:cNvSpPr/>
              <p:nvPr/>
            </p:nvSpPr>
            <p:spPr>
              <a:xfrm rot="12467674">
                <a:off x="2676446" y="2749340"/>
                <a:ext cx="304739" cy="577096"/>
              </a:xfrm>
              <a:prstGeom prst="moon">
                <a:avLst>
                  <a:gd name="adj" fmla="val 8750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Moon 52">
                <a:extLst>
                  <a:ext uri="{FF2B5EF4-FFF2-40B4-BE49-F238E27FC236}">
                    <a16:creationId xmlns:a16="http://schemas.microsoft.com/office/drawing/2014/main" id="{18883293-BB3A-5896-518B-A5E038A8FED9}"/>
                  </a:ext>
                </a:extLst>
              </p:cNvPr>
              <p:cNvSpPr/>
              <p:nvPr/>
            </p:nvSpPr>
            <p:spPr>
              <a:xfrm rot="19765296">
                <a:off x="2874909" y="2797730"/>
                <a:ext cx="304739" cy="577096"/>
              </a:xfrm>
              <a:prstGeom prst="moon">
                <a:avLst>
                  <a:gd name="adj" fmla="val 8750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Moon 53">
                <a:extLst>
                  <a:ext uri="{FF2B5EF4-FFF2-40B4-BE49-F238E27FC236}">
                    <a16:creationId xmlns:a16="http://schemas.microsoft.com/office/drawing/2014/main" id="{FE01FDED-0311-1132-ED29-CB361E857F92}"/>
                  </a:ext>
                </a:extLst>
              </p:cNvPr>
              <p:cNvSpPr/>
              <p:nvPr/>
            </p:nvSpPr>
            <p:spPr>
              <a:xfrm rot="2842883">
                <a:off x="2618766" y="3005123"/>
                <a:ext cx="304739" cy="577096"/>
              </a:xfrm>
              <a:prstGeom prst="moon">
                <a:avLst>
                  <a:gd name="adj" fmla="val 8750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Moon 54">
                <a:extLst>
                  <a:ext uri="{FF2B5EF4-FFF2-40B4-BE49-F238E27FC236}">
                    <a16:creationId xmlns:a16="http://schemas.microsoft.com/office/drawing/2014/main" id="{466D54C5-9F3B-517A-83A7-F7CA52B0FCBB}"/>
                  </a:ext>
                </a:extLst>
              </p:cNvPr>
              <p:cNvSpPr/>
              <p:nvPr/>
            </p:nvSpPr>
            <p:spPr>
              <a:xfrm rot="7939228">
                <a:off x="2986280" y="3036769"/>
                <a:ext cx="304739" cy="577096"/>
              </a:xfrm>
              <a:prstGeom prst="moon">
                <a:avLst>
                  <a:gd name="adj" fmla="val 8750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Moon 55">
                <a:extLst>
                  <a:ext uri="{FF2B5EF4-FFF2-40B4-BE49-F238E27FC236}">
                    <a16:creationId xmlns:a16="http://schemas.microsoft.com/office/drawing/2014/main" id="{41142073-DB31-0CE8-67DD-4EA4744D5CCF}"/>
                  </a:ext>
                </a:extLst>
              </p:cNvPr>
              <p:cNvSpPr/>
              <p:nvPr/>
            </p:nvSpPr>
            <p:spPr>
              <a:xfrm rot="13922746">
                <a:off x="2358280" y="3146085"/>
                <a:ext cx="384411" cy="577096"/>
              </a:xfrm>
              <a:prstGeom prst="moon">
                <a:avLst>
                  <a:gd name="adj" fmla="val 8750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Moon 56">
                <a:extLst>
                  <a:ext uri="{FF2B5EF4-FFF2-40B4-BE49-F238E27FC236}">
                    <a16:creationId xmlns:a16="http://schemas.microsoft.com/office/drawing/2014/main" id="{0943C84B-57F6-D2A6-CB0C-293210492BAC}"/>
                  </a:ext>
                </a:extLst>
              </p:cNvPr>
              <p:cNvSpPr/>
              <p:nvPr/>
            </p:nvSpPr>
            <p:spPr>
              <a:xfrm rot="18529345">
                <a:off x="3165927" y="3155598"/>
                <a:ext cx="326968" cy="577096"/>
              </a:xfrm>
              <a:prstGeom prst="moon">
                <a:avLst>
                  <a:gd name="adj" fmla="val 8750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0F842E28-294E-20BA-E79D-42852C83736E}"/>
                </a:ext>
              </a:extLst>
            </p:cNvPr>
            <p:cNvSpPr/>
            <p:nvPr/>
          </p:nvSpPr>
          <p:spPr>
            <a:xfrm>
              <a:off x="3046893" y="1169756"/>
              <a:ext cx="1884170" cy="684803"/>
            </a:xfrm>
            <a:prstGeom prst="rect">
              <a:avLst/>
            </a:prstGeom>
            <a:noFill/>
          </p:spPr>
          <p:txBody>
            <a:bodyPr wrap="none" lIns="68580" tIns="34290" rIns="68580" bIns="3429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th-TH" sz="4000" b="1" dirty="0">
                  <a:ln w="9525">
                    <a:noFill/>
                    <a:prstDash val="solid"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ไม่เป็นธรรม</a:t>
              </a:r>
              <a:endParaRPr lang="en-US" sz="4000" b="1" dirty="0">
                <a:ln w="9525">
                  <a:noFill/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97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268876D-7FBB-B7D3-0A0C-BA263EBF9AC8}"/>
              </a:ext>
            </a:extLst>
          </p:cNvPr>
          <p:cNvSpPr txBox="1"/>
          <p:nvPr/>
        </p:nvSpPr>
        <p:spPr>
          <a:xfrm>
            <a:off x="0" y="-69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“สังคมเข้มแข็ง”</a:t>
            </a:r>
            <a:endParaRPr lang="en-US" sz="8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36F1534-2B89-A455-F162-42C4ABD51DC3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0" y="1122112"/>
            <a:ext cx="12192000" cy="68490"/>
          </a:xfrm>
          <a:prstGeom prst="rect">
            <a:avLst/>
          </a:prstGeom>
          <a:gradFill rotWithShape="1">
            <a:gsLst>
              <a:gs pos="28000">
                <a:schemeClr val="bg1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h-TH" sz="21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72083E-EC0C-F7B8-C676-30C57069A925}"/>
              </a:ext>
            </a:extLst>
          </p:cNvPr>
          <p:cNvSpPr txBox="1"/>
          <p:nvPr/>
        </p:nvSpPr>
        <p:spPr>
          <a:xfrm>
            <a:off x="9526" y="3827212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7200" b="1" dirty="0">
                <a:solidFill>
                  <a:srgbClr val="FFFF66"/>
                </a:solidFill>
                <a:effectLst>
                  <a:glow rad="635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th-TH" sz="8800" b="1" dirty="0">
                <a:solidFill>
                  <a:srgbClr val="0000CC"/>
                </a:solidFill>
                <a:effectLst>
                  <a:glow rad="635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การจัดการ</a:t>
            </a:r>
            <a:r>
              <a:rPr lang="th-TH" sz="5400" b="1" dirty="0">
                <a:solidFill>
                  <a:srgbClr val="0000CC"/>
                </a:solidFill>
                <a:effectLst>
                  <a:glow rad="635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 </a:t>
            </a:r>
            <a:r>
              <a:rPr lang="en-US" sz="7200" b="1" dirty="0">
                <a:solidFill>
                  <a:srgbClr val="FFC000"/>
                </a:solidFill>
                <a:effectLst>
                  <a:glow rad="63500">
                    <a:srgbClr val="0000CC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=</a:t>
            </a:r>
            <a:r>
              <a:rPr lang="en-US" sz="5400" b="1" dirty="0">
                <a:solidFill>
                  <a:srgbClr val="FFC000"/>
                </a:solidFill>
                <a:effectLst>
                  <a:glow rad="63500">
                    <a:srgbClr val="0000CC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 </a:t>
            </a:r>
            <a:r>
              <a:rPr lang="th-TH" sz="7200" b="1" dirty="0">
                <a:solidFill>
                  <a:srgbClr val="FFC000"/>
                </a:solidFill>
                <a:effectLst>
                  <a:glow rad="63500">
                    <a:srgbClr val="0000CC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เครื่องมือสร้างสังคมเข้มแข็ง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10B1991-3F84-0BE2-5FA6-CC0FC448955F}"/>
              </a:ext>
            </a:extLst>
          </p:cNvPr>
          <p:cNvGrpSpPr/>
          <p:nvPr/>
        </p:nvGrpSpPr>
        <p:grpSpPr>
          <a:xfrm>
            <a:off x="9526" y="1609680"/>
            <a:ext cx="12192000" cy="1984600"/>
            <a:chOff x="9526" y="1609680"/>
            <a:chExt cx="12192000" cy="1984600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50A8182-32CB-DEC2-98BE-8CC910E19E65}"/>
                </a:ext>
              </a:extLst>
            </p:cNvPr>
            <p:cNvSpPr txBox="1"/>
            <p:nvPr/>
          </p:nvSpPr>
          <p:spPr>
            <a:xfrm>
              <a:off x="9526" y="2393951"/>
              <a:ext cx="12192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7000" b="1" dirty="0"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สังคม</a:t>
              </a:r>
              <a:r>
                <a:rPr lang="th-TH" sz="7200" b="1" dirty="0"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ที่มีความเป็นธรรม</a:t>
              </a:r>
              <a:r>
                <a:rPr lang="th-TH" sz="3200" b="1" dirty="0"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 </a:t>
              </a:r>
              <a:r>
                <a:rPr lang="th-TH" sz="7200" b="1" dirty="0"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ซึ่งเป็นเรื่องสำคัญที่สุด</a:t>
              </a:r>
            </a:p>
          </p:txBody>
        </p:sp>
        <p:sp>
          <p:nvSpPr>
            <p:cNvPr id="6" name="Arrow: Down 5">
              <a:extLst>
                <a:ext uri="{FF2B5EF4-FFF2-40B4-BE49-F238E27FC236}">
                  <a16:creationId xmlns:a16="http://schemas.microsoft.com/office/drawing/2014/main" id="{4250D251-92A5-5EEB-B986-A480EFEAE6B4}"/>
                </a:ext>
              </a:extLst>
            </p:cNvPr>
            <p:cNvSpPr/>
            <p:nvPr/>
          </p:nvSpPr>
          <p:spPr>
            <a:xfrm>
              <a:off x="5771225" y="1609680"/>
              <a:ext cx="649550" cy="651503"/>
            </a:xfrm>
            <a:prstGeom prst="downArrow">
              <a:avLst/>
            </a:prstGeom>
            <a:solidFill>
              <a:srgbClr val="FFFF00"/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7822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5B938A-0B2B-7267-BA37-61B69C51B455}"/>
              </a:ext>
            </a:extLst>
          </p:cNvPr>
          <p:cNvSpPr txBox="1"/>
          <p:nvPr/>
        </p:nvSpPr>
        <p:spPr>
          <a:xfrm>
            <a:off x="0" y="92691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		 การจัดการ   </a:t>
            </a:r>
            <a:r>
              <a:rPr lang="en-US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=</a:t>
            </a:r>
            <a:r>
              <a:rPr lang="th-TH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  อิทธิปัญญา</a:t>
            </a:r>
            <a:endParaRPr lang="en-US" sz="8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978C94-6073-1D37-10F8-EF440F1DBF7E}"/>
              </a:ext>
            </a:extLst>
          </p:cNvPr>
          <p:cNvSpPr txBox="1"/>
          <p:nvPr/>
        </p:nvSpPr>
        <p:spPr>
          <a:xfrm>
            <a:off x="6893768" y="1015722"/>
            <a:ext cx="541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(</a:t>
            </a:r>
            <a:r>
              <a:rPr lang="th-TH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อิทธิ </a:t>
            </a:r>
            <a:r>
              <a:rPr 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= </a:t>
            </a:r>
            <a:r>
              <a:rPr lang="th-TH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สำเร็จ</a:t>
            </a:r>
            <a:r>
              <a:rPr lang="th-TH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)</a:t>
            </a:r>
            <a:endParaRPr lang="en-US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54DA9B-21B5-D329-3E41-31C6A6C67992}"/>
              </a:ext>
            </a:extLst>
          </p:cNvPr>
          <p:cNvSpPr txBox="1"/>
          <p:nvPr/>
        </p:nvSpPr>
        <p:spPr>
          <a:xfrm>
            <a:off x="9525" y="2045527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8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th-TH" sz="8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เป็นปัญญาเชิงระบบ</a:t>
            </a:r>
            <a:endParaRPr lang="th-TH" sz="8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677071-478D-A00B-2749-CA917E8ABA50}"/>
              </a:ext>
            </a:extLst>
          </p:cNvPr>
          <p:cNvSpPr txBox="1"/>
          <p:nvPr/>
        </p:nvSpPr>
        <p:spPr>
          <a:xfrm>
            <a:off x="0" y="3414907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ประเทศไทยขาดสมรรถนะในการคิดเชิงระบบและการจัดการ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CF818F-6CC9-BA48-A5BE-4B1E85A91EBC}"/>
              </a:ext>
            </a:extLst>
          </p:cNvPr>
          <p:cNvSpPr txBox="1"/>
          <p:nvPr/>
        </p:nvSpPr>
        <p:spPr>
          <a:xfrm>
            <a:off x="9525" y="4418531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60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คิดว่าดีชั่วเป็นกรรมส่วนบุคคล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E9B63B-6FCE-091C-9998-5AC28E479B5C}"/>
              </a:ext>
            </a:extLst>
          </p:cNvPr>
          <p:cNvSpPr txBox="1"/>
          <p:nvPr/>
        </p:nvSpPr>
        <p:spPr>
          <a:xfrm>
            <a:off x="9525" y="5496344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6000" b="1" dirty="0">
                <a:solidFill>
                  <a:schemeClr val="bg1"/>
                </a:solidFill>
                <a:effectLst>
                  <a:glow rad="63500">
                    <a:srgbClr val="0000CC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และคิดเชิงเทคนิคเท่านั้น</a:t>
            </a:r>
          </a:p>
        </p:txBody>
      </p:sp>
    </p:spTree>
    <p:extLst>
      <p:ext uri="{BB962C8B-B14F-4D97-AF65-F5344CB8AC3E}">
        <p14:creationId xmlns:p14="http://schemas.microsoft.com/office/powerpoint/2010/main" val="216861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608</Words>
  <Application>Microsoft Office PowerPoint</Application>
  <PresentationFormat>Widescreen</PresentationFormat>
  <Paragraphs>94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IrisUPC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Chonlada(Ax) Sittitoon</dc:creator>
  <cp:lastModifiedBy>Chonlada(Ax) Sittitoon</cp:lastModifiedBy>
  <cp:revision>73</cp:revision>
  <dcterms:created xsi:type="dcterms:W3CDTF">2022-11-01T03:34:11Z</dcterms:created>
  <dcterms:modified xsi:type="dcterms:W3CDTF">2022-11-02T03:19:08Z</dcterms:modified>
</cp:coreProperties>
</file>