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2" r:id="rId4"/>
    <p:sldId id="273" r:id="rId5"/>
    <p:sldId id="274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799263" cy="99298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  <a:srgbClr val="00FFCC"/>
    <a:srgbClr val="FFFFCC"/>
    <a:srgbClr val="003948"/>
    <a:srgbClr val="66CCFF"/>
    <a:srgbClr val="027180"/>
    <a:srgbClr val="003C52"/>
    <a:srgbClr val="005A7A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5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rgbClr val="011213"/>
            </a:gs>
            <a:gs pos="67000">
              <a:srgbClr val="043436"/>
            </a:gs>
            <a:gs pos="89000">
              <a:srgbClr val="027180"/>
            </a:gs>
            <a:gs pos="99000">
              <a:srgbClr val="FFFF6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8AF8-2A1B-4A6F-BF16-F7F58F70D529}" type="datetimeFigureOut">
              <a:rPr lang="th-TH" smtClean="0"/>
              <a:pPr/>
              <a:t>07/09/55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6750-C422-4FA3-9EC0-BE444D11A6F0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9"/>
          <p:cNvSpPr/>
          <p:nvPr/>
        </p:nvSpPr>
        <p:spPr>
          <a:xfrm>
            <a:off x="0" y="71414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</a:t>
            </a:r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“</a:t>
            </a:r>
            <a:r>
              <a:rPr lang="th-TH" sz="6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การปฏิรูปโครงสร้างอำนาจ</a:t>
            </a:r>
            <a:endParaRPr lang="th-TH" sz="66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0" y="4884019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5000" endA="50" endPos="85000" dir="5400000" sy="-100000" algn="bl" rotWithShape="0"/>
                </a:effectLst>
                <a:cs typeface="IrisUPC" pitchFamily="34" charset="-34"/>
              </a:rPr>
              <a:t>ประเวศ วะสี</a:t>
            </a:r>
            <a:endParaRPr lang="th-TH" sz="48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5000" endA="50" endPos="85000" dir="5400000" sy="-100000" algn="bl" rotWithShape="0"/>
              </a:effectLst>
              <a:cs typeface="IrisUPC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0" y="5945707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๑๐ กันยายน ๒๕๕๕</a:t>
            </a:r>
            <a:endParaRPr lang="th-TH" sz="40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pic>
        <p:nvPicPr>
          <p:cNvPr id="7" name="Picture 9" descr="6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gray">
          <a:xfrm>
            <a:off x="-500098" y="5786454"/>
            <a:ext cx="9929818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สี่เหลี่ยมผืนผ้า 9"/>
          <p:cNvSpPr/>
          <p:nvPr/>
        </p:nvSpPr>
        <p:spPr>
          <a:xfrm>
            <a:off x="-32" y="928670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                  เพื่อการปฏิรูปประเทศ</a:t>
            </a:r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”</a:t>
            </a:r>
            <a:endParaRPr lang="th-TH" sz="40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8" name="สี่เหลี่ยมผืนผ้า 4"/>
          <p:cNvSpPr/>
          <p:nvPr/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/>
                <a:cs typeface="IrisUPC" pitchFamily="34" charset="-34"/>
              </a:rPr>
              <a:t>       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/>
                <a:cs typeface="IrisUPC" pitchFamily="34" charset="-34"/>
              </a:rPr>
              <a:t>คณะกรรมาธิการการปกครอง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/>
                <a:cs typeface="IrisUPC" pitchFamily="34" charset="-34"/>
              </a:rPr>
              <a:t>สภาผู้แทนราษฎร </a:t>
            </a:r>
          </a:p>
        </p:txBody>
      </p:sp>
      <p:sp>
        <p:nvSpPr>
          <p:cNvPr id="13316" name="AutoShape 4" descr="data:image/jpeg;base64,/9j/4AAQSkZJRgABAQAAAQABAAD/2wCEAAkGBhQSERUTERIVFRUVGBoYGBYXFhYeGRsXIBoXHBUXFhccHCggGBojHhgWIS8gJScsLCwtGB4xNTAqNSYrNCkBCQoKDgwOGQ8PGjYkHyEpLjUuKio1NSo1Lyw1NSo1Ki0pLCwpLCwpMDUpMjUqLDUvLDA0Ly8sLCwsLSksKjQsKf/AABEIAJgATAMBIgACEQEDEQH/xAAcAAABBQEBAQAAAAAAAAAAAAAHAAQFBggBAwL/xAA/EAACAQIDBQUFBQcCBwAAAAABAhEAAwQSIQUGMUFRBxMiYXEjgZGhsRQyQlJyM2JzgrLB0STwFVODoqPC8f/EABkBAAMBAQEAAAAAAAAAAAAAAAMEBQIAAf/EAC4RAAICAQMDAgUDBQEAAAAAAAECABEDBCExEhNRQXFhgbHR8CKRwSMzQqHhFP/aAAwDAQACEQMRAD8AONKlSrp05TDbG2beGQvcaOi/iY9FH+wOdOcZiltozuYVRJPlQH363te/eYSRyj8i/lHn1PWg5HIpV5MKiqAXfgflScxnalcOIB7zIBIhRKDXg0/ePU+WkUSd3t5ExK/lcAEiZBH5lPMfMTrWd8NgQ1i9d52zbA1/MW4DmdPh7qmtyt5TYurbdyqE+Fv+W3Jh+6eBHAg0sS2O2U3XI+05c65aVwBfBH0M0OK7THZO0heSeDqcrr0by6giCD0NPadVgwDD1g2UqaM7SpUq1PIq4a7XDXTpQe1Db/d2+6B4DO3meFtfjJ9woIXHLEk6k61c+03aRe+R+Z2PuU5F+hqmWrRYhQCSeQEn4UpiN9WQ/gEzrSbXCvp9TJ7Z2BnBXHOfxN4QF0MAas0cNeA6VX6IF7ColhLSsHCxKFeBEZkIzHxFjrz5CKpO0sEbVwqwIjr5gH+9L6TOHZviYXW6Y48SN42hX7M95M6JmPiUizc81M9y3uMr7/SicKzruHjSuIa2DHeoQP1jxIfiK0JgsR3ltHHBlDfEA0fT/odsfoNx856W7mNcnrwflPelSpU5BxV8XXgEnkJr7pntl4w90jiEaPXKYrLGgTPVFkCZ631cnEAHiLaT6kSfma992EBQFBFxboBZdWKt+ADgB4Wk9Ka76GcddA5EKPcAKlcFf+z2gQMrtbAaJ4EHJOYTmMtw0gCOBiU5I06r6mM4B1ap39BJPa2Lu3YbuyiMcwY5BK/hgSWCnQ8NZFRV++pwrXGRWChlQldAz6Ez+IxqBymePBXBfvXbVsgd7cTVgI8KwJn+X00pWIYix4mTDudSuZZE6kDUjQtpxAOnGFFQJXw8eI+X6gUPiQO7l7LirJ/fHz0rRW7FycLb8gV+DED5Cs34Rst9D0cEek6Vobcq7OG9HcfOf71WH98HyskYRWBl8NJ+lSpU5MxVHbeb2DDqVX4ss/KakKrW+20has8fuhrh8gogf9zL8+lA1DdOJj8IXCLcQC7evZ8TefrcY/M1Zm3WtDArfN0d8qrcyhpBSdARyMT8CKgt27qDF22ugFcxkHqQYn31YdtNn9hYtqiuSSFEDl/v3VO1LspTGNqG5nmlXuF8nNk7SR25h+8xtprEKosHMx4Ks6knpDCo7ahwNqQqXDciXY51zEidV0EGeB617Wrt+zeS1bUNcICEMNCvhb/1FOmCWcWt26VvtdnMI4Nl8J4+IaayB/hBT0kAnatq9feUilcfhg7KlWBIImGE8xOhHUUfOznEZrFwdHB9xVf7zQd3vxgu3wQAIWIAgASYAA4UQuyzaokKT+0QD+ZJ0+Bb4VXV7ONyKuxJ2FaGXHd1R+8J1KlSqhBSsbV3u7ouCLaBWK57j9IkhAJbiNJHrQr3y3zGIzW7bFsxGe4REgfdVF/Cg6ddafdq7eIfxrv0WqFZSTAqdjU5SXyHYE0Paa1OU4/6WJdyBv7zoq3bp4T7Sc1y8F7oqSo++wmfSDEE1M7vdk9y5ZZ77d07D2aESZ63Og5ZePPyqFxe5eKwr5gCp6z4T1GfgR5Gu1JDoRx4MHp8OXA3Upu+QPzed2/te8Ma122OYymNIiCPqKY7Q2vl4KCTOvThTw7Jxr8LGbzBWPrXtguz3EXmHelV6qhzv6QNF95FK4xi26q28b3GHy5AGXHdnixVSnXXLEk6k1Kbv7dNhhJIEyGHFT1FFHGdmaHCi2FnLJABGcE8SH4MeqnTTSI1Eu3NjPhrhR/cYI+IPA+VOhlyjtsK8RIJl0x7qm/P/YXdmdpJ7vxqt0gTmRgJjqp5+nwFX9TpWbN1fv3P0GtJWuA9KJgLBmRjdVH8hV8a5FFXcCHao3j/AOtc/tVWwOFa09p7ikKxBHuIMHp7/wDNWTtNue204i7cNRODxF3HXFtk8AJHXxcEHAEk/OlVLLjNcW1/vPciodQD/kAtQrb4bzXF2emIwrFGdlH3cxAM5hwgEEcfKoLdbem/eMXcST5SoPyFX7d/Z5s4dLbcQJPkSZI90xVE3q2Xbs3j7FEQ3FdNVUO0DQCRCgzI05ULVdfbsEj2h8HQWKVFtvaDKxIYT1KoT8StQmJ31xaDw4hgB5JH0rxdLbqDkYL9xcp4TqrzOrMZBJ4ATpUtsKyjOBatglmUDxSwnLngSSAoDmTwmZ11Sxuy7WSY82NQu44j7sw3pxOJvYgYm6zoiBhmVRHi4yAOVU3fjFfa8We6GpJMHkDlyyeU6fEUdHwi92bYAVSpWAAAARGgHCgZty3d2fiXJiW0I5gx4XU8tOHSetVHLAjp59PeSz0OrXsNr9pFbq2yL1xToQjSPSa0fhz4V9BWeN0r5uYpy2pNt/pWhcGfZp+kfSjYSe89+BB/p/8AOnTxZgJ7Smm838W59ab9mqTiz5BT/wCS3UnvPgRexwttnym7dnIJOhOnkDETymn+7e74wuLUpmKPaHiaD4u+SVkaSBHl0pA6nGo7JO5P8wmTEx1AyDgAfSF2agt9Ta+x3BeYANAE/mnSNNesD5V3fLY64jCuGZlKAupViIIHMcCPWh42CRC3dXp0CW9FILwCSxM6HgPfRNRn7e3mE0+HrPVfEYDL3YAe4FPlOnibgzECFA4RJYcANbh2YXLKC5bkd60OJyaoRPhA1OXQNPPkKrQwbOFL3plYXwqM1zSc0cFWR6/GfqxsW0xE3WhlhToPECA5PQamBzg0hjzrjNyjmXuKVJhhmgr2wn/VH+T+g0Qty9jWFU3rIMksk52ggEasJgmQYPKTVJ7RsOlzadu3d+4xtg6xoUbn6xVTujpGQj4yQybOo8faVbcETi4627n9NaE2efZW/wBC/QUB93b+HXGK2GFxR3dwMLkHWNCCCevCjtsw+xt/oX+kVvTt15WaqsDmDC9OBR8TA1t8/wCvEXWtHvL3jVczcW0UdTwp7s5jbxVpnu3nD2yfaiDKXEZvDAjw6xTDtBwlyziHdCVa3cLAjjDagj4x7qYLZcJaY3lvYpnD2wrFiUI8Su3ALzHDnUvNjpw5PqR9f2HzjWR+nIL4oGHi5bDqQwlWEEciCII+FDLfPd9sLkNs50Yd2id3qgGshgQGY8BInietPt39/mt20S/aaBAB5gcgeTCAYMyQOBr0353izstiwCzAZs0QhzAZCrnwmASZ1jQjUU3kdMiXyRNYFdMg8GVi5fQWyTbKHMrajT9CQZUaCSTJ6167qD7XiRam2AoZwQhYAzpmExlE6CQCetcvqywGRcoKqFXuiO6XXWCYJMkrqCYpzsTebub9t2tuczMLipbEksQEIy8QIXw+lI4UBaiNpQyOeg9PMKGz8Ctm2EUkxqSeJJ4k+ZoXb27YtrtVg8FDkttMZRABJaRwGlT+9PaclhntWVzXF0zEjJPOANWIPLr8Koex8Vlbv7zhXxIYWrjAMgOb2neDkSco8g3KnNWV7RX/AF9vrJS2lljufzec2vjbXf22s9yBkb9nEmToXygL7uIkijjsn9ha/hp/SKz1YT7TifZW1Q3WVAqfdLaZ2A5D/PlWi8LZyIqjgqgfARTWhx9ta+HrM5DeJT5JkBvfux9pTMgHeKCIPB1/KehnUH160JP+EPhnuqqMUuqUdPu3V1nSfMeho/RTXGbKtXf2ltH5eJQT7jyomfS9yypq+ZyZV6QuQWBx5EB7YQ4hjktn2cWrNoEzakT31w9NNeM8OWsrsXe6/hCwU97ZV8hbXIW4nLqSnrw586sG3ezwg57RYx910PtVHQj8Y9IPrVcBbC2st62blpRk723JlcxY23QxkJnU+QEVGcZcBoD5fXf1jAUCyhtT+cS84ftIwhtZ2LKw/BEsf0xoape8PaLexRa1hlKoASQp8ZUDUs0wPQceFQGzO6vWr1x7DKPGwfNFkGCVQqsZRpHOSfOm1jaAC2XtIoZcwZShFvxAq44zcZhk15ZfMw13mNrW4gVYEjtjc/P9o+UJh7t2IzNaW7h7zAHSB4Qp0knNqNRwpltDabXc9tFC27rB+7EM2eBmy/lBMn/6RVk2NuBiMay3Lo7m2BCyDovS1bnwjzNFLZO7VjDqotWlBUAZyBmPmWreDSFqdufj/E03Ql9zc+B/MqHZtuKbEYnELleIt2zxQHmf3iPqfcRBXAK7VVFCihFcjlzZipGlSrcxORUftDYlu7JMq8RnWJI6MODDyINKlWWUMKYTSsVNiD3anZa7XxkW3lbUuJCjzZOvpI9Ktu7+4djDQxHeXB+JhoP0rwH1pUqEmnROIZtQ5Fce3rLLFKlSo8XnaVKlXTp//9k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3318" name="Picture 6" descr="http://www.chaoprayanews.com/wp-content/uploads/2009/03/logo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143108" y="3214686"/>
            <a:ext cx="714378" cy="1363812"/>
          </a:xfrm>
          <a:prstGeom prst="rect">
            <a:avLst/>
          </a:prstGeom>
          <a:noFill/>
          <a:ln>
            <a:noFill/>
          </a:ln>
        </p:spPr>
      </p:pic>
      <p:sp>
        <p:nvSpPr>
          <p:cNvPr id="13322" name="AutoShape 10" descr="data:image/jpeg;base64,/9j/4AAQSkZJRgABAQAAAQABAAD/2wCEAAkGBhQSERQUExQWFRUWGCAaFhgYFxcdFxkcHBkaGhoaFxoYGyYgGx4jGhocHy8gIycpLCwsHB8xNTAqNSYrLCkBCQoKDgwOGg8PGi8kHyQqKTIrLCwsLCovLDAsLCksMCwsLCwsLCwqLC8vLCwsKiwsLiwsLywsLCwsLCwsLCwsLP/AABEIAOEA4QMBIgACEQEDEQH/xAAcAAACAgMBAQAAAAAAAAAAAAAABQQGAgMHAQj/xABEEAACAQIDBQUFBQYEBQUBAAABAhEAAwQSIQUGMUFREyJhcYEyQpGhsQcjUsHRFGKCkuHwM3KywhUWotLxNENTY5OD/8QAGgEAAgMBAQAAAAAAAAAAAAAAAAQCAwUBBv/EADMRAAIBAwIDBgUEAQUAAAAAAAECAAMRIRIxBEHwEyJRYXGBBZGhsdEyweHxYhQjM0JS/9oADAMBAAIRAxEAPwDuNFFFEIUUUUQhRRRRCFFFKts7yWcMO+0tyRdWP6etRZgouTOgE7RrUPH7Xs2RN24qeZ1+HGuc7e+0a6wMMti31nvnyP8A2iqBj97UBJUNcbmzGAfqx+VKniS3/GL+cYTh2adhx/2l2F0tI90/yj4nX5VX8f8AaZiNSq27Q/e1PqWIHyrkWK3kvOIDFR0QBfiRqfjUK1Ye60KCzHXqT8eNRJqH9TW9I6vAHczpN/7RLrEzjY8FOnpkWl9/feWk4q6T1Haf0qpbL2DdxBYJGYcAZGY9B4+deWtlg2LrkkPbI05RMGfGaqIXYsZb/pUGLy0jfXX/ANRf+N39al2vtAccMa482b/ctVTFbFRcOHmHGp6NMaAcuPGvMXu8e1t2bUtcZZYGAAYk+QAn4VEaOTH+pwcPTbmf6nRNnfaTifdv27vgwQn5QaseC+1AgDtrHqh+gb9a4Vj9lPbudno55ZQTPlpJ1rGzjbtowGdY5SY9VOlXDWMq0ieCDC6mfTWz99sJdgC6EY6ZX7p+enzp4rTqK+X8JvWw/wARAw6r3T8OB+VWrd3fprZHY3iv/wBb+yfQmPgZqYruv6x8onU4Vlnd6Kp+x/tFtOQt9eyb8XFP1X1+NW63cDAFSCDwIMg+RplKiv8ApMUKkbzKiiipzkKKKKIQoooohCiiiiEKKKKIQoooohCsLt0KCzEADUk8BWrHY5LKF3MAfE+AHM1zTerfEuO8YX3bYPzY9B1+FLVq4Q6Vy3h+ZbTpF473h38gMLJCqON1oH8oPDzPwrlW2N7u82WS34m1JPgCfm3wpVtvb7XTodBw5D0H5nXypSuEY6kEDqQaV03Oqobn6CbfD8D4iGJxb3GzMxJ6k6/08hWtbVSBYimGy7FppDgz4NofT+tdap4TTemtBNTDHlIjbLZVDmGXSSNY8G6U0GHR1z4bu3F1jXvdRB4GsL2zrlrv2GzDmh1+XOoFq8GbNb+6ujipPdbwWeB8DVdy+b9eYme1U1BcH8H1jOxtgo64lBAZvvAPduD3vJh+debbvL+04oJGS9b7RY4d5Q5j+LNS58aCzFlysdLqRo37y9GB1/s1CN9pUzOUZRI5a/qaktPN51aROeuhGrYjPbwqci3e8lIH0BqXsjaX3mJxbcgVXrLnl45QR61XA5Ea+zIHrxqThsaVCKVDKrF8pkBjEDP1Ajh0nrUjSFrCdNA2t1vHVnFm1F5hN+6Ispr3FOmbzPLwk86wx2xVt2y99/vWBIUR7XTx86j4XabBs6AviXks7gBUHRAdOHvGABoBXly6geWJxN485PZDwHN/SBXApB66tKrMrYx1sPAeZ3i44FsmfKcsxMaT51oCdauGF3dxGICm8Sq+6vsqPIdfAA0p23stLN3sw+cgAsYiGOuUdYEa1MPGaVZKp0c/n9Zq2ft67aiT2i9GOo8m4j5iuibm79lR90cyj27L8R4r08xp1rl7WqLeZSGUlSOBGhHrUSubrgyqvwYbyM+o9jbdt4lMyGCPaU8R+o8aY18+7sb5srqLjZLnu3BoD4NyBPwNdm3e3lW+Mrwt0cuTeK/pV9Kvc6H3+8w61BqZzHlFFFNxeFFFFEIUUUUQhRRRRCFR8djltIXcwB8T4Ctl++EUsxgASTXL98t7NS58RbSeQ4k/Un0pavWKWVcsdvzLqVIuZH3u3u70sdT7K8kHUj+yTXOF7XF3giyWc6Sf+pjyA+A5VrvXrmJuhR32ZtOWYnmZ4fkK6VsbZC2lRbjAC2gzvxhfwrzIzcFHMis9mFHG5O58ZtADh1vbP2iV9g2MDYNy4c7jTMEzEuRKqM3dtiRxEtGunCqPtDa9y6+ZmZv8zE/CeFW77TNqszWrI7ltRmW1AzKdVzXI4sw/lGnOqxh8MsqIEEgEyB56toPXSrNWkXYZjXA0TUHasc9bSVsfY16/LWRAXXOTAB5CeZ8BWOMwl9Z7bDhxzZRB85T8xT5cHlULbxN5EHsqt6xA5mBPOsThXHDFX/8A9LNLipnl9fvKOI4sVHvy9xKqt5QRku3LZ6Pw/mH5ijE3mIBvKrg6C4pUN8RofJhVjvYB2HexFxv83YN9ahjdhJJLtJ6C2B8AavFRdz19pQlWnfPXytK8zE8TIGgPQdKMtWJd2kHvsPRP+6s13ZU8Lh/lH5Gp9qs0E4zh1Fr/AEMrUUZas3/KU8HP8h/Wvf8Ak1v/AJB/Kf1oFQSf+u4f/wBfQysBBPSnuC2myr9wlq1rGdoZzHGXfveirUo7mN/8i/A1na3UuL79pgOTBiPgCKmGHOJ8RXoOMH7/AMSHf2k5JNzE3TPK3OvqxXT0rTaTMCLViT+JszH00ABqwWNl3V5Yb+FGH+6pKYW//wDR/Lc/76ixvtb5/gRNa4Xb8faUfh/etMNiujNku5AreyxQsQ3JZUggNwkcKY7x7Nfu3H7PU5e4rCeJliSZPLjNIRbA05GuDM2GPb0dQ+nKOtqbuBQWQaAEsk5oHMo0SY5g94ePKXutvObTLbut3dOyuc1PIMenQ8qtOywcThrfaspvFJtXFzRfVesqB2ixrHGKqW2Ng5bTOqk97M+nsjWQBPsg69degqnUG7j7zLSoHHZ1M+Bncd3tvC8uR9LijX94dR+Yp1XBtzd42Rlsu0Mv+C/WPdPjHDw0rs+xdsLfTo49ofmPCnKFY37N9+XnM2vQNMxlRRRTsWhRRRRCFFFLd4NpdjZZh7R7q+Z5+lQdwiljynQLm0re+m311XNCW5LnxH1j61xLb+1jfuluA4AdAOA/M+Jqw76bVJIsA8NbnnxAPlx8yKTbA2Mb9wDkCJ4TE6kA8co1rJVsGs+5+09DwdAKLnrzkrd/DLY7LE3Ax75UqImMsyvjx41Z8PvAuIym2GVA5ZmeAWKjSQDoon4+VLvtAZbb4fD2V9kAwOPRR4kyT40z2Vu9dtWXu43s7OEtCTbWM13mA5BJgt7oiTS4Ia1Rt+X9TvE6alMEb3t7fmUreMG5iS54Oqup5lTwJ6ZtT5EVGRyCCOIMiQCJHUHQ+RrLaW1WxGJe4RlzcF/CBoo9BWFXNfF5ucEgFECSn3zxYJBdf/zT9KsGzNoteQFbrTzBROPoKqNyyDxplu4+S7A978q66ppuBMri+B0gsnKWAWrucB2GU8wqz6aca13e0DRFsr1K6jzANTbp1+dY3+J/vmaX1TDO8i3iytACEaakNOsdDFBuXA+XLbifa73DyzVtxHFvT8qycyx/zVPUZG01PcuC5lAWJ9qTw6xNFrGXc+WFA/FJ4eU1II7wH79arIlh/m/Su6zOWE1YjF3Q+XIrdG5evSs8biXthSEV5GsAyD+lbb3E+YH1rfbM3J/DoPSjtCIACYWbV2JuLbtiJOaREcZ15CkNze4SYtoRMAkuCfGOVZb27TLRaB04t5ch+dVpbE01THd700eG4HtF1sN9o42jtztgv3aqVMyrOfSG09fCl99DpHUmsVSK3qvGu38JuUuHWmmgSy7s42cPdQNqjC5b11UnRiByhhy60/OMtNbdzctqRBZCyyMw/CTJEn5ike52F7e3cCQr22zrpPddQGDAalCV1jhoeVKNs2ilws6lSAVgjTMNJRo7wK8x8qVZBUYjmJh9iGrleUhXcIyKmbusRmWDqIOhPTqK6RuPvQXAY6XU0uL+IfiHgfkaQ7x7EHYJeQwQCY5MjEQR4iRp0PhSDY+0zhry3fd9m4Oqnj6jj6VK/apqG42lrKKqdfKfSOHvh1DLwIkVsqt7qbRBGSZBGZD10nTzGtWStShV7VA3zmC66TaFFFFXyEK51vzvAMztPcsggeLf1MCr3tTF9lZuP+FTHny+dcG362hCpanVjnb00E+Zk+lZ/FtqZaXjkx3hKWtpWGvNcckmWckk+upq2bu4YWy2YQECnjw97l4Um3U2Ub1xRBhmEnkFHGTy6TTTH3DbbG28pX7slNCAQFKtlnjE0jWOttA6zPQ1WFOkU5kfuIw2Ni7VoPtLFy1y6x/Z7YicvIgchlHHkB41lvlvWt21ntXDcmF0B7NJGsgjKGPAKZIEk8qrm1Vu4m8LVpSVtW0TKI7ogSY6SRMdKfb07DVcEOzGltlVAAcxGsmB4AuzHnHSpKqggscnoCZxRdSX3MomDWWnpUs1jYtADTnWRrrnU09XSTRTAgK9w9zK4PQ0ViwqQ8JCoAwtLml3OoZTIBKtHIxIn++RrK7xPioNLNmbWkKCULAQVy5CQOHeGjE+NPMOqEqX0QA5usAzB6ESR8KXYWwZ4yqhRip5GRsXaiT5fUULbm5HVwPmKm49ZXW2LSOAbcTKxwFwH8R59akYTCAzlUPeYFoZgEtDqTwLHl0qRGbSnlFZTvj/ADH5Ca82fbl0HmfgCfyrc5LFdMrLIYHgJHtA8SCPpUxSLYS4lubaHLnY99m/Eqj/ANsHQ9QTRuZzlFkQyz+LMfJRNZ2CArOT/wCW1PwWt2KVHZmWVUiIGrAltUQD2pjToNTSjb+PCWyuUBm0EtJHInKogaaamuquo4k6aF2CjnKxjcR2lxm6nT8qAtYW1rZToE9dTUKoAmNbOR8qwArfaSo2lpziMdzdoLZxKOWKGMquPZBaIF1T7SHgddDB5V1DaOCs4y21q4ot3o1TkT+K0Tz+fXSuR4HZ7XL1tFEl2gCAZPEiDodORqTtZrtu4pzuI1ty7fdkaEJmOkH5ECoOmtsYNsTz3EUb1rA2Msey77hLuBvDM1j/AAyZ1tt3YPgCQR4GOVVnbFoJecAAISQAOGmnD5+tWbEY4Yi7gcSAA9xXt3Y0kqAfhmB+VRNobN7bC3Lyx3bjE9T3iuh6Dp4zSyPpfOL7+uf3EnQAudXR6EcfZ3tgm1lnvWGAX/KdV+cj4V1/D3g6qw4ETXznuhj+yxaSYV/u29eBPk0V3fdnEzbKHip+R/rNOcOezrFeRmdx1OzXjmiiitOZsrO/WLi2lse+0nyX+pFcB29ijdxLn97KPIaCuv8A2gbQi82ulu384LH8q4tgBLyf7JrJZr1HfwxN74ZSuZZdl2DbaywnUEr/AAmCPUA6VnvDjExd1EQt2iq4PdIPCAsnjJjwimmykFzDXLREMkg9VMyGEayPyIpf/wACv2rwxEdtbAAuMAA0RBJSfKD4a0oji5ucxmt3q5PMXA8/D6THc3/EuM4i4GVSOYgRw8xr4033jxma3dXMctuyXUKdGcnLqRyUTp1qDvbgVuW2vW9SyBpBgECASI1Jjj5VE2RhidnsD7V09lbHhnLMT0AUE/CrUXWe0+kVqqrEMDzAPlK7YeR5VnW7E2VR2RQQF4ZuJHUx1+Va1AnUgDqeA8TFTIzPTUqgemDflMa8Ippd2JcCZ1y3E/GhzD4cR6itWG2a7hmUSFEmT8h1PhXARvI9sjLcEWiy4h5ca329t3lhSQQI9oAzHAE8xW6zgWecoJgSfIV5YwDXCQozEAk+QGtXXB3itejSfLWxLTsLB3byA3cwuN7IGkoQCGOvMnnEQDUhsMudgZgaMQTox5QOJ6CtGyNuNcVVzAXVnuydVAHejlPA9IqU193zZuB48WIaAGIj3vrVDHO08vVQq5BFpDuEDQSEEglmIImY8PI+daL2fLCg5o7gzaETBAmB7M6TU1sSsxoyT3nOjmTOXU6iZiNefhWnE7VtKCxQBQe5bz/eakd4A6lY1JioqTfEiFubSvXtt37bFcoRhoZGo66E8/0pe0sxLGSetMtps73O0dSuYQmh9kaCDzqP+zkLMaU+FAFgJvcPRVQHAsZoyV6FFb1wTlc8HLMTy8qxW0eQnyqNpoBhbeYKlblSteWDrUlIioyd443Zw4l7xE/s7IeYIzFpIPDSOB41akwCPiAWUEsDBI4FlInXTiAare7dsoMVbb37SXF6MoYiQf4v7issFvBf7ZraIlw2iwQmQQOAkTDxBiI8aodTr1Lynm64erWax+sruFvXoFpR3lDICT7LO4Ut9F9aut/Dph8NctKuYK2bKWbLOUTl5gZuU8TSfbmybeFwxJJa7cIlunvECOQiZ5mOFbtgXzeTss1wuyy124D7LNmbLOrExA5QDrUKjK66xteXtlgVOL5P7yo462Vc8uY+unrXbdzNrC4bVzgLqD4xMfEEVyPeTD5SgHFVyn5kfKrt9neKP7Labj2dwj0DBvo1SZsJU8DO8cupAw5/uJ1yiscworZuJ52ce+0HE64w+aj4haoW7tmbqeLADz4j51aN+782rx63f95NVjYuNuW4FtoLEAyAQdZHEdeYrFGUJ8TPScF3aTEDYH7SzYi1+x3iVbJbuQQW1TOR3kfqOJ01EisBv9dS4LeGS266lkYZhOpbK6kHKAJpjjsuJwl0kDLAeD7jKIOvKD8ao+ww6XkYLI4HxVhB+WvpUUpqwuwuZVTHagtbI/Ef4Pb9tnZkGRbquz2zwt3AJbL+66kmOoPDWst17ZvPbLmFtqQi5dCSpza9RM+IqZtXdqzcdXjJOrFPfnrrAMwcw4idDUTdvGdlFl1btEdzoJB01B9eHWRXQylbpvOXBptpz+2893ywydot5Z7x7LgAvcUTEa8SJJ51X8tW3ezZ+e7h8NqXtpnuheJuXGBIHLMfkKqk8fMjXwqwrpAE0fh1XVT0k539uUcbsORKgkCdPI8vjTmx7EcJUz5xqfPSq/sK5FyOo+hp/h04D94r+X50s4715m8cmiqQNjmeYVAvARMk+eutbMBhVVpAgtJP/VRhV0XxDD5GtmEfVD/m/wB1H5iRds53E1bLtBbmYAAsST4kLRhyM6sAAWbUjjGaIrZgWi4P4v8ASa14E62v8w/113lK7km58JI25bU3GbKswJMCeMcYmoW0sIrZJGqopnn1+GvCpu1j37vp/qrVjdS3hbX/AGCpk2NxIqSLTVjMOHW2Dr3Z8vaMj0rSMOGRFPDvEenT4VLxJiPC0Pmo/WvLuir4WvmxM/Wo6iOctV2FrGe/s47BR+Jjp4CAPnNa8ZjVsWVdbaq+XTxMkA+Z49K3YjS3bHPsy3xJj6ik29rwAp4jT+UBa6o1GxlvDhqjhL4JzK+2Ja47M7Esxknqak2bROgBPkJMc4HlUC2DNWvdbDD9pRXUEXbL5eckoY9ZFNg2no+IYUqZI8Me0l7ewLWLqGypZUBM6DuZQWDE6CY4dahYC9atriL5mDcBTk5g5lUTwJZvQCrPgsOt6wgu6gq6vrwyKRJPKONUjBYW6xUoVKl8wzDTMune8BofM1SilksTtv585hUiHQg9DJliFlGy3Me6h3ICWPwye6ColjrEz69Kc3r/AGR1Kq+U8dVtWxxd/D90RMwKpm3dhjDqpZ+0vO5LMS0EAAnx9rnp6cpOxjfxdtg5y2FZczBQO0I1yO/EnKJnrE1A0VZA97jradcFrG9hF207Ze0zEknMSGPvD8Q8zOnlT77NrxNm+n4XBH8Smf8ATW3eyyCFygQFiBAgRppUX7MG0xQ/yfVqAdVI+sc4mp2nDa+t/wATpX/Hj/YopJkH9mio9q3jMTSso2+i/c3R0uf7jVc2XhO0ZEnLI49IE/lVy3+w+mLH4XLfBwfzqk4HEFGVhxWCP78amMLbzM3vhlzTe28m7Ttlle08pdBzZSYViBGYciGHzApxc2L21hL9ptcoBU/ugCAeRERB6U7wlvD7RthSULcMlw5XB/cmCfNTBrVi91MVgzmw5yiAGtuSyPHMzqp8RVJqXGnY+e0VSqKZ8D4cvMRFd3s7Ei2bbQYLq4g2yYJyHmOYBinG0rq27iYgQZUjwJEOvnOUj4Uq2vs9cVbd8pt4m0fvEOvHvET7w4lW86j3MROzkV9SLiop0juk/wC0irlVTYjB5yAQWBGL4PvHW6GIe41+7dBztqGMidCCVPmzcKVbe2WVLX5GW5ciB7pKTLcgWg6eHjUrdPEBPu3bKy5lIJ06rE6dRP8ASpOJxSX8HiVRgwDBgejWwBp5zx5g1IsWqXMKdRqNe4GLge0reDuZXB8atNtuc8Yb8j8xVXvYfJbtOT/iEwOgABGvUgz8KsuybNx7KkqChmCrAkcmDDiNQCKhVHOMfEQGs653Bm+2IYj8LxRhOKrzDkUJbdg0K0wCwjgRx/M1naLdoCil27QOAIgqRmJngPM1ViZFp5hB3h/F/pNYYIibM82H+uvbBKuFynMM3djXUGJ+IqXg8OiBDczM8fd2l9omScz8IA5CRMV02kZr2ysNc9I/mNR8aYNweQ+H/ipm1wjKXQsQeII7yESSrflWnEgO75ZbPcUKFBJIIYmAK6bHr1nALWmOPPefyVR6AfpWWOAzOo1PcRfgJ+nzoF1Wckzl7Qs0iCFUc/HiK0W8bDBiCCSzgASSx0UDwBoIzCTLtsNdyiSoIWR+FBLH5fOqdvHis94+FWdsUbVpyQ+YKB7JyjMZaT5hRVO7Bnz3IkAifWYq+moveanwxO+XPL7mY4LCl3AAPESegJifnVo3nU2XtNahcmUp4EDTX+ETW/YOyOzspczAXLrSP3UGYAf5nPLpUreXDobV1mBPZKgSD7zd0DhqPaPoK7e9QCWVuKFSuByBt63xFo2d+1XbZTTtAWJ91V0JJHRSWHwp3hbSWSVQF307O1xcgCBcboCZljpxpHsDaYsYW8zakQoHAkAlsvqzD4Uu2LaxOIvXLikyTLuJDaj2VYawQIjgAJ5VF11XDHAi702sRsFjfePA9rfFsd+4FHaMk5QTrlEk6KOJ0kmtGwdsi1bOGyF4cupXhzHenWCYgjrEU2sY5EVsPgz2106llGaJ952GhidBJ19aXbO3dxtskC3btE8bzsGeJ0hQTB/PWjUChDYHIfv/ABJsVamE+p3Pn+Jq29eaQGI7Ru9cA93kiRygSY8QTxrf9l1v/wBWemT6tWG28KLSombMfaYn2idYZvOTxqV9mtnLYxL/AIrgA8cqk/VqiLdmbbYltcBeDAHj88yyz4iip/8Awd+lFHYt4TI1iVv7QsAe2xKj/wBxJHqv6iuXWTOXxruH2jYQLctXY9oFG6aaj1gn4VxXF4fs7jL+FiB5Tp8qscaXZfP7zZ+DvuvlHBt28Lc7PEgsjgPauKJjkwGsxPwjxr3D7yYk3iME11kQaq5lCqySXDezx4zPIUzsLYx1lklu0t29CQAQwIzECTPD61I3TxNprC4UR2gLLdTUFpYgsDzBGg5j0qsDGRc/T1izumXIzz/MXrtpLzJiFGQtauW7qT7yr2ienGD4xSVfvAuGBEguc3FZKhZ6x3T8jS+87KzhO6pbUD1jjJ4MRx1FW/Y2w1w9vtLphj7RMQoJkjz6mrXK0RjflLivZISedrTyzgrWLw+VxF22QrMPa6a9Qw+BHhSrHWDhC1sBuyxGUqQeABhlk+8CY+FPMPskLmu4W+txzOZWC9mwYyVOQyuvA1us3lxtp7RQ271syEbij+6ynmpIqpH0k22+0pap3sHu/b+jNOI2MHwTopm5ZIuWyRqcq5XQgeA+QpDs/aYtSSpIMcHZSvjpp/4q0bu7c/asS8IbZmWWQRLAh4gcJHPrVQvWQFHUlgemh5ehq4AkWaW8KNYejU3OfeW7Z228wJ1eBLKYF2NIKkaOB+dbr+JyCbTZUuAHMo1jXRZ4aiCDwNJt1tlWTbL3HdnE5basFIjgZgkkjlwias37FhwoiGzxmJckAnWSvLUR4mJilmQKbATOqLoYreQrO0cw7QnMRoCRDNroGjxOpHIVtG0AhKKwV3Ga7eIDZVPBUHly6Vuv7vWIBEiWCj7wQMxPEdPhWJ3OSDlD5R4gnpJioWF8g/KQv5zC5tGTnIHaWyA+XhcXXK6j8UAx0OleDHNbzIjrbJ43MuZyND3R0aQTrwka1sG6AUDW4MuoOkDmZ14aViN11uIMvake6x4jSOlHdvsfkYZtPEurcJuXVAy6QDKOde8BxMxIXrx4Vli9oKhDOUVojXv3AOoRYC/0rV/wRSvbC5cCDmAIHBTHTxpFvRsN8PlJJK3ASuaQSREz1EEVZSVWMsp02qOEBmrbm2s4yW7jsjcZVVkjoF1gePPyqZZ2CyWSDGdkzNJAgGConrzpNs7AE3LOYwHcLy0EgH5GrXiNoAZg0s9xSLage8TlHlpOtMGy2AmjXvSCUqec3PqJX/25n7FQdUg85UqdHnwAmfGnGNwd7s2uYi8GQPmKCAbjDQZoAHDQDxqYMDZwdnvd5m7rQZLQQWVABqBGv1qNj8NfxLowtMmHV9ASM2vvuP0GgJqJbGMDq9pXqUvdR3c55+0rVt5t3FbTUMPU6/IU82fba4lvD2z2auue+y+1lPug9SdPTzrPefYNy0DeUTbZQtz91xoJ8DEjzNJsLjGYGykh7oS3roCMxGh5AlgD4A123aC6+vXpLn79MFeZz5est+z95cPadMPhrWcE5e5CpIUmS5kudCPpU3a22r9uy1wrZtqOmZnJPBVnQt6VWMZsBEwq3VJS4kTl4EjWSeIKsOPhwrzC7Mv4rv4q67KqZlzMBqdIIgBdBJ5kEa60uadM99ve+/tyijUlI1I2PrFDXiQzMWLMSWLGWPmRpwgaVe9wMCf2G2ODXHYj+JguvwqgXxmLhdZaF8Z0H5V2XdrZa2zZsj2bSD1yiJPmxmmbaiFjXxRgtJEEtnZDpRWdFalhPORDvvgu0wdw87ffH8PH5TXDd5sN3lfqIPpw+UV9HXEDAg6giDXEd5diG212weKmU8V4qfUfOs/i1swf2mj8PrdlVBMpmy8S9tmZA+nFkBMA6EGOvI8iKjYXaD2X7Sy/eXMoeNYYROvA/nU/Y20mw96VEz3WWYkeBPAjjVmXZti+7EHMriMwjMI1KsfxAwJ5jyqjtNJ2mxxGijVbUMMJU9hhTcUue6Dmcnookz8K92zevX1F66QEJ+7t691Y0McNevE/CtuK2Tlu9iktMQODa6xxq1b37OzWES3b1WWcjQAcTm6ABRHlUwVLajzhxDgPT07EfKJ93N3iFW8LrW7h4ZQCscg4PtA8xT/blpbG0LV2QAbDM4WYOUSPPWKqmC3h7EBSD3eB4zHWo+2cfdxRF0oQk5UGuusxpx1PKpBST3og1Kq1U68DPXnGuxccbQe6sB7xK2wepzKG8gzMf4a371YVMOgtAiV1BMZmIjMY6ktJpjuxsBxeS5fALwO7Ay21EQB0PD4Vs3otM2Gu3Jg5tIAmNWbWJ4RUVbW4t4mRFW1YHzH8TRsfdu32KXLozXLkm0gaO7yZwNYGrculZrhbTP3UKg91SGaWI9pjPHPrA8uM1qwTPdsZWVLSAKAtsQ1zSAXfUxzyyB4VtvYJcthWkjI8wSDo0Ag9ZE+lLMTc5lVZy9Qk+M3XMDYAlWf8LDgAx0VPzPhWeD2fbJIXOub2AWY8NGEhhqDr5RUTGYdzctF7rXMrDLIAEROoHFieJ51vwdh1BjLczMS9tycphjlZWGqkAQeoqNzbeU2meKwtlWI7S469ZaNIk+0dAdB5GtzbNXJHa3JHdKB2Mk8AusQRrPSoVpLk3yzyTaEZRCg5gsKByAMAefWtxw90WjbDqUggNH3wABJtZo9kn5aVK5uM9fKcsPCephQygC7eIXvEZtMoMMVXgYPy150q3p2O1koxum8riVY5uEmAJNNLKnuOGKFFWGGsEsQSQdCI0IPKoe9l2clrLlIYklWJsknKCVU6qeZExVlJjqteN8G2msJ7awQGDt3h7Vpsw8RxI89K0XL0XrDSIzNBnU6cfIVZcHs0dg9lwe6YdZ4CQdD0yuPnVR2lhWs6upgnNZccAZ1Q8oAq1ckj1k6birUx/lb3jLYV5S9y/elltghQv4RrCgmBxHxJrzE7/wB8N3LSW05BlJPqxIk+VQ9hbQUZ0ZRrJCngZjT0IFb94tqF7GRjJZgVHMASDHTiBXSBqsRJKFFfQ63zjyEfbM3vTFKbN1MjOMpE9xgRqAeIPMA9NDVOwrDD4lGcZxZuyRzOVgeHUxUzDbNb9mDuO6xYoR7QygEx00B+ANQ7VvtrnEyW6EiIJmR9PGuIgQkrt4RuiE/3FGBsZPwO1Tcvsj3GbD9pmCgjLq8A5faIJIJA6SRUreDb7Q624Ku+tyJDRxCqRBUaS3OAOFQMDu7ca5kV1XTVihJA55RynqY0keFaNuYJbVwIrm4wEOTwDdB0gcupobQXsIslFXrKq7CMdzdn9tiFYiRb+8bpIPdB82j4V2Dduz3XcmZMfDj8/pVN3L2UbWFzEd+6QVHyQepJPwrouDwwtoqDkOPU8z6mr6Cam1xL4hX7WsbbDE3UUUU9M6FUX7TNnQLWIGhB7N/I6qT5GR61eqibV2amIsvZuey6weo6EeIMH0qqqnaIVklNjefOW8eAyt2ijuvx8DzpZsvGXEl1zdwiWEkeAeOR11q8bS2WUa7hb3tKYzf6HHgw+GvSqjZxdzA32K+0NGB9lhP9wazFJsVIzPR02HE0dJ/Uv1Ei28YGxBa4xuBj3ieJH5QPpXScHcFzDvnIlbRtuSdTkk5teqR86r7X8Fi8udRZusJzIRlzHkSABPgQPOkm3rRAKXTldOE8HBgZlPM8JHSuhtTAEWi1VRW0gYIxGm7OzrbE3XAuCSLeYAgniSRzPT1qTjdodptG0vdKW1kKIgNlBkxzDH0ilOFw3bYEQY7IktHtAnQFRPM909A0+FL8EosNauanNmDRyEsunjwPrUuz1FmvnPtJMS7Ek+QEsuGx+LxGKN3DFVSycii4YVpHeBAHeLcZ5CKW7V2zib7rhrirbCvqizqZg5iTJA1A5Vv2Rt9sLZDogud5s2ZiBoVHLU8QPSmOw9j3rjNjLlpma5LW1QCIYmW1bQcgONF+yBPIYEitluxG23rGlpQiLPNwB5IpJ+JIFYYn/wBvwsk/G41Zts3F3GVjaCKogLmHOZ1J1Ynw+FZvg7jkZEJAthCW7sHiQJ4kHTprSepbb8ohYkzxrcvbHjb+YFGAMt//ADc/6orwlzcWLblFCZng6FVgiOJg9Kw2cGQk3FKDs2VZ1kkaARwJmu3F7XnLG0zsrw8VSfW7/SsrJ0Q9Wuf6BWnM4X/DYEKoAjUw2Y/39a9LlUtwGLAuWUA5hmCgSOU0XELGeXGiz52/pcNQ98Egq44CCPUA1PvN9xbyjMxVkK81751b8PrRZtribHY3It3FGQhjqY9lxPEcjHTxqStpzLaLaKgY7Xhhd77RuM5V/vbYDKqz3wI0afZPXiOlS8LiBi8DeRgAxBJXkrgZlKkicpAMc+INJN18Vawr37OK+7YDKHy5sp1BHdkiZGvDSjEYnsMRejRchBH72hHzJ+NMstzcDO9/uIy9JKbkJfFiD4+k3bO3at4zC9orZLynKwPCQNJ05jXNS3Y2wHbFi1cWCslp1EKC0nqPrNbtgby3MKHVVS4tzWGkQ0RMj6eFTcTvM1l0uhFNx7A7QagQy6hTBjUTwroVla24MaZ6o1KBvfScSbeKDBoCcilyF4tlJQTHMjvfCl25mKt27l1DcUM4i0zCAw1B1PsnLrB/Ko+0doA2emmVFBmGYDOR1gCJ8utZbP3VvsuZyltCJJbVojmJAC89YqAKhDqMUQMKDX5mStpbz20RrWHzyw718QO9yyltcsCBwMajrS/dPY37RiACO4O83H2QevUk8+tL769rc7O1LidGPFz+I+fADkABXV90t2v2e2LfG42txunh5D61YEwABvLSw4Sh/k3V4+2XgZcMRCp7I5ZuH/SNPXwp3WFq0FAA4Cs60EQKLTBhRRRU4QoooohKlv8AbrnEWxetCb1oHu//ACJxK+Y4r4yOdcm2ps5cTbzL7ajTlIHI+Ir6GrnO/u6bW3OKsLKHW+ijVTzuqBx/eHr1pLiKJPfXeNcNXakwI68pxbZdm32uS8TbDaBx7hniRwIPAzVox+DxFpDaZrV+37na2zHhkcHuH1itW29iC8O0tgZ4kgcHHUePhzpVsPbty13CzMswLbn7vxGvsnpGlKm9TvDlymvUtUXtafuPCMbOzL2GtC4bbPbdct9F0ZZGbTxEAzwphsLA2cZhmTvSjHK5BBmZBI5ggwR1APOtmI3lt4e0r24aWyth3zLctaEyjcCukeE1X8Vtaz2ou2lZAw+8tg5SjTq1sjQzx+NdAdht7ygF6nfAz4jymva2yb2GDK4+7J0biDMcDy4DTwrRa/aQmZTeycQVJy+kcqYf8yYh7TqVF20QQc47yxwJKnWNDJGlatibUW0YdFNttTMgpx1tkagnhFWAuFzY9feN5ZCxUXG8m7IwWKe9atteuILwORsxKlspKqT8qc/8ubRUHLi8zDgsv9SsCte09q2ruHyW7nfkFGuKVKwfeZQRmjg4+tQ793E3beY422GtScvaG2CNO9nXR2PT8zUMtzt7XmfqDZsB6iQMdtvHWbhS5duK44iV/wCkgQQeopriMfj0yRduuHiGFsGe6pgQs6Ekek+Vf2ltZ8SbZuHM6DLn5uJJGbhqJIJ/rVg2fvRewYe0zaKCUDaxy0+PkQRVjAgDAv1mXVUCqp0i/MTTtPePG4ZkVr0s6hiCimJ4DhxqRhNv7UuDMlsOp1zdioB9ZE+lV7HWmLJevMWa4A5HOJ4Tw4DSnGB27j8RczWWyKmgWUW2oHunPx0/sVxlGm9h6mSNMBAbC/yjG/vBtG1ba41u0oBAP3InUaag68IqFiN98T3SyYckxB7E/WfCnV/bl7EX7aX7YsWVzFtRDnKeJ6awBynnXu2WwsZ2vL3dFSyquV6Lr3VHkANdTXLKDYqD6CLhlBAZcnkDKftHbL32LuEDRlGRYB46mTqfHwFbbFu5irobixMk6wOmbwEA+dbNliwc1zEuQJhbaDvHnMAaDx0k1ZcPt2yLLnDW1t2wO8xKi6Twy20PvTzaY4xXWcjCD8TQq1EpqBpzsIls2EttN1SLSLDfvAgrlHRjOnlPKteHwtzEXGbu2oAjtNFCjRQZPICm+xdzwx7S+TLHMqZoZuYLE6/ATHSaZYjdu3P33ZWV/eAa4wEn3tFEeZ0FQ7VeRihqLSJANzaJUxuGwslSMVe4Zom0mvAAQWPwFKsfvBexAy3YyzoAeM8mAhSAddZg0425t3DhDawiLB9q4qgDzBgFmIMTwFNdy9ywFF/EqNYNtD05Fh0+tSpqP1EZ8+sSxStNe1rew/iTdxt1OzAv3B32H3a9B+I+J5fHpXSsBg8gk+0eP6VH2bgT7b8fdHTxPj4cqZU7TS2TMetWas+toUUUVdKYUUUUQhRRRRCFFFFEJzje7chrbNfwq5rZM3LS+0p4lrY5jmVHDl0rnu2NhLiR2lqBc8PZufo3jX0TVN3o3BW6Tdw2W3d4snC3c8THst+8Brz60nVoG+tN4zRrtTNwZ8+sHsuQ6ww0IdZI8p4edWvd5FYpdU2mYEjIyhH4aw0BW0PDX0prtTZq3CbOJtslxfxCHXxU8GXykVT9pbu3rHeX7y2Oa6x/mXl58KWJ14ODNTtFrrYGzfSPtoWrGHxCNOS3elmUCSpGgIE6d4xHAiaN4r1oth7qgXFI+8AnUAwQ0jQkSAPAVWrG1AVyssjoeGv4ea+mnhXtnEkQLL3c50C5QZ6agifUV3RbJgiMjAtfz8/eWzDbtYC6zNYxDQfda6qR4NmhpHn61nat7Pw7sji1ckQwt5rhEcCMsiesGk+ytl2bjsccW1Mg24mTxzhUPQRHjVw2amEsr9ylwD8eVbc/xuS398Kpa1/1E9eMpqvY4PXXlFmI2Jg8Rbc4ZgtxBOVcwJGuhR9QTyI0njUfZO17DWyMSis9gd1iASRyH6Ez8qj3dv28QbgFnsL1pWuWri3CxBT2g5YCZHEcDrpVZebouXDC82A4d4kgfGatWmWFmv7n9xLUpu+CbWlq2fu6+KJxF5+ytHUExJHUFtFHifhU3C7t4C5KW8Rae8RCZ3mPEAQGjpJpHb2rZyJcxKm+xkWrIaLVpV7vxPUirXhsBgr+HR3wxthhyElR1zJMTxAZeEVHvD9V7eXVzKqjsotsJHXca/aBFm5aYk6B0mPIkGkeI2LOJSwHW7eJh2GqKegPUazHKpW0Nh2gjdhiLlwDRLaZifAOAQAOckcqSbPZlYBVFu7b1zG4qwQTBUMQJnwNWqcFr/S3zk6RsC439Jadrbt2sOMyAOzQtpH1e40xKoORJmeUQONLsduubafesguuTCrxUcCIEk+nDQVD/a7jXbd57rXHttmXXMQR+JzooPhNT7+/d0TkVEJBBuW073hDv08OU1wX/wCsilStcAG55xLdItOMjZnkEkqy3AQeTHUaaSKkXMWbxVLdts7HU5y9xvCYkD6+FTNj7o4nFnOe4jGTduTqTxIHFj8q6Tu3unbw2llc9w+3daM3x4IPAanxqwZxuZbxFWjTsT3n+kTbp7liyBcxKg3J7lviF6Zo4seldB2fss5u0ucfdX8Piep+lb8BswW+8e8/Xp4L0qdTKU7ZMx6tZ6ranMKKKKulUKKKKIQoooohCiiiiEKKKKIQoooohF+2dg2cUgW8swZVgSGU9VYaj6VRNq7i37BLWSb6eEC6PTg/pB8K6XRVVSkr7yQYicD2jsLD3mbOpt3B7WUZWB/eQ/oKgYPZWLwbM2FdLqt7SkCSByKt+Rrve1N37GJH31tWI4NwYeTCCPjVWx32ax/gXyP3bozDw7wgj4GlG4dwLDI8DG6fFuosdvOck2lvviRKtYtWn/F2bBh5BjHyrTe3nRgGZbly7+8QLYPKFHL610XH7v4y2IuYftV6pFwfykZvlVdv7IwjEh8OEbnoyH8qp0hd0tGBXotbUvynPM5Ysx4kkn11NPsBbU4DENpOZDx/CTHxk1YV3SwZHdz+lwH6isTuBYbUXbg8IWpmqDHH4qgygA2yOUopA/rV/wBm7zWhbFxL4s3lUB7bg5LkaQI05aEaivU3CsRrcufBRUi3uJhI43m698D/AErQaiuMgynia3D1LZPykRd9MJcJbEYWWkw9s6MJ0JAKketL9sbYt4vJawuEMj3guZ46Qs6HmWJPSKuGA3Fse5g8/Rmzt82MVa8BuzeAgBLK9ABPwQfnXVXN1UxQV6SG6Azluz/s+xDibnZ2FPHNLN6IDp61cNgbj4e0wKo9+6ODXNQPEL7I9Zq8YXdhF1di5+A+A1+dNrVlVEKAB4CmBSZv1Hrr1lNTi6j4vb0inDbDJ1uN6L+vL0ptZshRCgADpWdFMKgXaKwoooqUIUUUUQhRRRRCFFFFEIUUUUQhRRRRCFFFFEIUUUUQhRRRRCFQNsf4Zr2iuHaE43tf/GPpWuxwr2is9t5fykvC+2vmPrXT9i0UVdQlTR3RRRTcjCiiiiEKKKKIQoooohCiiiiEKKKKIQoooohP/9k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13324" name="Picture 12" descr="http://t0.gstatic.com/images?q=tbn:ANd9GcShVYHkdxWQyKDbPmVPY43PLKbS14CZk-JPDTvtkf21oZ6otQGNBA&amp;t=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500306"/>
            <a:ext cx="928694" cy="92869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Rectangle 13"/>
          <p:cNvSpPr/>
          <p:nvPr/>
        </p:nvSpPr>
        <p:spPr>
          <a:xfrm>
            <a:off x="0" y="3516815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44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/>
                <a:cs typeface="IrisUPC" pitchFamily="34" charset="-34"/>
              </a:rPr>
              <a:t>  สถาบันพระปกเกล้า</a:t>
            </a:r>
            <a:endParaRPr lang="th-TH" sz="4400" b="1" dirty="0">
              <a:ln w="19050">
                <a:noFill/>
                <a:prstDash val="solid"/>
              </a:ln>
              <a:solidFill>
                <a:srgbClr val="FFFF99"/>
              </a:solidFill>
              <a:effectLst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hidden">
          <a:xfrm>
            <a:off x="76200" y="714356"/>
            <a:ext cx="9067800" cy="762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0" y="-1429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2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กระบวนการชุมชน</a:t>
            </a:r>
            <a:endParaRPr lang="th-TH" sz="72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21" name="เท่ากับ 20"/>
          <p:cNvSpPr/>
          <p:nvPr/>
        </p:nvSpPr>
        <p:spPr>
          <a:xfrm rot="5400000">
            <a:off x="4378688" y="5064927"/>
            <a:ext cx="342896" cy="214314"/>
          </a:xfrm>
          <a:prstGeom prst="math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>
              <a:solidFill>
                <a:schemeClr val="tx1"/>
              </a:solidFill>
            </a:endParaRPr>
          </a:p>
        </p:txBody>
      </p:sp>
      <p:sp>
        <p:nvSpPr>
          <p:cNvPr id="24" name="สี่เหลี่ยมผืนผ้า 23"/>
          <p:cNvSpPr/>
          <p:nvPr/>
        </p:nvSpPr>
        <p:spPr>
          <a:xfrm>
            <a:off x="2514153" y="5143512"/>
            <a:ext cx="40495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7200" b="1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139700">
                    <a:srgbClr val="1E0074">
                      <a:alpha val="40000"/>
                    </a:srgbClr>
                  </a:glow>
                  <a:reflection blurRad="6350" stA="60000" endA="900" endPos="58000" dir="5400000" sy="-100000" algn="bl" rotWithShape="0"/>
                </a:effectLst>
                <a:cs typeface="IrisUPC" pitchFamily="34" charset="-34"/>
              </a:rPr>
              <a:t>สังคมศานติสุข</a:t>
            </a:r>
            <a:endParaRPr lang="th-TH" sz="72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glow rad="139700">
                  <a:srgbClr val="1E0074">
                    <a:alpha val="40000"/>
                  </a:srgbClr>
                </a:glow>
                <a:reflection blurRad="6350" stA="60000" endA="900" endPos="58000" dir="5400000" sy="-100000" algn="bl" rotWithShape="0"/>
              </a:effectLst>
              <a:cs typeface="IrisUPC" pitchFamily="34" charset="-34"/>
            </a:endParaRPr>
          </a:p>
        </p:txBody>
      </p:sp>
      <p:sp>
        <p:nvSpPr>
          <p:cNvPr id="39" name="สี่เหลี่ยมผืนผ้า 5"/>
          <p:cNvSpPr/>
          <p:nvPr/>
        </p:nvSpPr>
        <p:spPr>
          <a:xfrm>
            <a:off x="-32" y="1016485"/>
            <a:ext cx="26821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๑.สภาผู้นำชุมชน</a:t>
            </a:r>
            <a:endParaRPr lang="th-TH" sz="40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1" name="ลูกศรขวา 6"/>
          <p:cNvSpPr/>
          <p:nvPr/>
        </p:nvSpPr>
        <p:spPr>
          <a:xfrm>
            <a:off x="2643174" y="1272005"/>
            <a:ext cx="428628" cy="21431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2" name="สี่เหลี่ยมผืนผ้า 8"/>
          <p:cNvSpPr/>
          <p:nvPr/>
        </p:nvSpPr>
        <p:spPr>
          <a:xfrm>
            <a:off x="2968254" y="1012108"/>
            <a:ext cx="33089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๒.สำรวจข้อมูลชุมชน</a:t>
            </a:r>
            <a:endParaRPr lang="th-TH" sz="40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4" name="ลูกศรขวา 15"/>
          <p:cNvSpPr/>
          <p:nvPr/>
        </p:nvSpPr>
        <p:spPr>
          <a:xfrm>
            <a:off x="214282" y="1901092"/>
            <a:ext cx="428628" cy="21431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5" name="สี่เหลี่ยมผืนผ้า 16"/>
          <p:cNvSpPr/>
          <p:nvPr/>
        </p:nvSpPr>
        <p:spPr>
          <a:xfrm>
            <a:off x="3714744" y="1621834"/>
            <a:ext cx="53799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IrisUPC" pitchFamily="34" charset="-34"/>
              </a:rPr>
              <a:t>๕.คนทั้งชุมชนขับเคลื่อนแผนชุมชน</a:t>
            </a:r>
            <a:endParaRPr lang="th-TH" sz="40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7" name="ลูกศรขวา 9"/>
          <p:cNvSpPr/>
          <p:nvPr/>
        </p:nvSpPr>
        <p:spPr>
          <a:xfrm>
            <a:off x="3286116" y="1887237"/>
            <a:ext cx="428628" cy="21431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8" name="สี่เหลี่ยมผืนผ้า 14"/>
          <p:cNvSpPr/>
          <p:nvPr/>
        </p:nvSpPr>
        <p:spPr>
          <a:xfrm>
            <a:off x="1928794" y="2505670"/>
            <a:ext cx="5205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IrisUPC" pitchFamily="34" charset="-34"/>
              </a:rPr>
              <a:t>การพัฒนาอย่างบูรณาการ</a:t>
            </a:r>
            <a:endParaRPr lang="th-TH" sz="5400" b="1" dirty="0">
              <a:ln w="18415" cmpd="sng">
                <a:noFill/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IrisUPC" pitchFamily="34" charset="-34"/>
            </a:endParaRPr>
          </a:p>
        </p:txBody>
      </p:sp>
      <p:grpSp>
        <p:nvGrpSpPr>
          <p:cNvPr id="3" name="Group 48"/>
          <p:cNvGrpSpPr/>
          <p:nvPr/>
        </p:nvGrpSpPr>
        <p:grpSpPr>
          <a:xfrm>
            <a:off x="0" y="3348033"/>
            <a:ext cx="9144000" cy="1643074"/>
            <a:chOff x="0" y="2285992"/>
            <a:chExt cx="9144000" cy="1643074"/>
          </a:xfrm>
        </p:grpSpPr>
        <p:sp>
          <p:nvSpPr>
            <p:cNvPr id="50" name="Rectangle 49"/>
            <p:cNvSpPr/>
            <p:nvPr/>
          </p:nvSpPr>
          <p:spPr>
            <a:xfrm>
              <a:off x="0" y="2357430"/>
              <a:ext cx="9144000" cy="14465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th-TH" sz="4400" b="1" dirty="0" smtClean="0">
                  <a:ln w="1905"/>
                  <a:solidFill>
                    <a:srgbClr val="99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IrisUPC" pitchFamily="34" charset="-34"/>
                </a:rPr>
                <a:t>เศรษฐกิจ – จิตใจ – สังคม – วัฒนธรรม – </a:t>
              </a:r>
            </a:p>
            <a:p>
              <a:pPr algn="ctr"/>
              <a:r>
                <a:rPr lang="th-TH" sz="4400" b="1" dirty="0" smtClean="0">
                  <a:ln w="1905"/>
                  <a:solidFill>
                    <a:srgbClr val="99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IrisUPC" pitchFamily="34" charset="-34"/>
                </a:rPr>
                <a:t>สิ่งแวดล้อม – สุขภาพ – การศึกษา – ประชาธิปไตย</a:t>
              </a:r>
              <a:endParaRPr lang="en-US" sz="4400" b="1" dirty="0">
                <a:ln w="1905"/>
                <a:solidFill>
                  <a:srgbClr val="99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IrisUPC" pitchFamily="34" charset="-34"/>
              </a:endParaRPr>
            </a:p>
          </p:txBody>
        </p:sp>
        <p:sp>
          <p:nvSpPr>
            <p:cNvPr id="51" name="Freeform 35"/>
            <p:cNvSpPr>
              <a:spLocks/>
            </p:cNvSpPr>
            <p:nvPr/>
          </p:nvSpPr>
          <p:spPr bwMode="gray">
            <a:xfrm>
              <a:off x="0" y="2285992"/>
              <a:ext cx="9144000" cy="1643074"/>
            </a:xfrm>
            <a:custGeom>
              <a:avLst/>
              <a:gdLst/>
              <a:ahLst/>
              <a:cxnLst>
                <a:cxn ang="0">
                  <a:pos x="20" y="62"/>
                </a:cxn>
                <a:cxn ang="0">
                  <a:pos x="132" y="20"/>
                </a:cxn>
                <a:cxn ang="0">
                  <a:pos x="406" y="32"/>
                </a:cxn>
                <a:cxn ang="0">
                  <a:pos x="746" y="8"/>
                </a:cxn>
                <a:cxn ang="0">
                  <a:pos x="1054" y="26"/>
                </a:cxn>
                <a:cxn ang="0">
                  <a:pos x="1270" y="30"/>
                </a:cxn>
                <a:cxn ang="0">
                  <a:pos x="1474" y="6"/>
                </a:cxn>
                <a:cxn ang="0">
                  <a:pos x="1612" y="18"/>
                </a:cxn>
                <a:cxn ang="0">
                  <a:pos x="1698" y="120"/>
                </a:cxn>
                <a:cxn ang="0">
                  <a:pos x="1694" y="338"/>
                </a:cxn>
                <a:cxn ang="0">
                  <a:pos x="1704" y="750"/>
                </a:cxn>
                <a:cxn ang="0">
                  <a:pos x="1694" y="902"/>
                </a:cxn>
                <a:cxn ang="0">
                  <a:pos x="1696" y="1038"/>
                </a:cxn>
                <a:cxn ang="0">
                  <a:pos x="1650" y="1120"/>
                </a:cxn>
                <a:cxn ang="0">
                  <a:pos x="1474" y="1122"/>
                </a:cxn>
                <a:cxn ang="0">
                  <a:pos x="1250" y="1102"/>
                </a:cxn>
                <a:cxn ang="0">
                  <a:pos x="914" y="1126"/>
                </a:cxn>
                <a:cxn ang="0">
                  <a:pos x="580" y="1100"/>
                </a:cxn>
                <a:cxn ang="0">
                  <a:pos x="344" y="1116"/>
                </a:cxn>
                <a:cxn ang="0">
                  <a:pos x="64" y="1116"/>
                </a:cxn>
                <a:cxn ang="0">
                  <a:pos x="8" y="1020"/>
                </a:cxn>
                <a:cxn ang="0">
                  <a:pos x="16" y="860"/>
                </a:cxn>
                <a:cxn ang="0">
                  <a:pos x="16" y="550"/>
                </a:cxn>
                <a:cxn ang="0">
                  <a:pos x="2" y="384"/>
                </a:cxn>
                <a:cxn ang="0">
                  <a:pos x="14" y="222"/>
                </a:cxn>
                <a:cxn ang="0">
                  <a:pos x="20" y="62"/>
                </a:cxn>
              </a:cxnLst>
              <a:rect l="0" t="0" r="r" b="b"/>
              <a:pathLst>
                <a:path w="1712" h="1134">
                  <a:moveTo>
                    <a:pt x="20" y="62"/>
                  </a:moveTo>
                  <a:cubicBezTo>
                    <a:pt x="40" y="28"/>
                    <a:pt x="68" y="25"/>
                    <a:pt x="132" y="20"/>
                  </a:cubicBezTo>
                  <a:cubicBezTo>
                    <a:pt x="196" y="15"/>
                    <a:pt x="304" y="34"/>
                    <a:pt x="406" y="32"/>
                  </a:cubicBezTo>
                  <a:cubicBezTo>
                    <a:pt x="508" y="30"/>
                    <a:pt x="638" y="9"/>
                    <a:pt x="746" y="8"/>
                  </a:cubicBezTo>
                  <a:cubicBezTo>
                    <a:pt x="854" y="7"/>
                    <a:pt x="967" y="22"/>
                    <a:pt x="1054" y="26"/>
                  </a:cubicBezTo>
                  <a:cubicBezTo>
                    <a:pt x="1141" y="30"/>
                    <a:pt x="1200" y="33"/>
                    <a:pt x="1270" y="30"/>
                  </a:cubicBezTo>
                  <a:cubicBezTo>
                    <a:pt x="1340" y="27"/>
                    <a:pt x="1417" y="8"/>
                    <a:pt x="1474" y="6"/>
                  </a:cubicBezTo>
                  <a:cubicBezTo>
                    <a:pt x="1531" y="4"/>
                    <a:pt x="1573" y="0"/>
                    <a:pt x="1612" y="18"/>
                  </a:cubicBezTo>
                  <a:cubicBezTo>
                    <a:pt x="1651" y="36"/>
                    <a:pt x="1684" y="67"/>
                    <a:pt x="1698" y="120"/>
                  </a:cubicBezTo>
                  <a:cubicBezTo>
                    <a:pt x="1712" y="173"/>
                    <a:pt x="1694" y="232"/>
                    <a:pt x="1694" y="338"/>
                  </a:cubicBezTo>
                  <a:cubicBezTo>
                    <a:pt x="1694" y="444"/>
                    <a:pt x="1706" y="662"/>
                    <a:pt x="1704" y="750"/>
                  </a:cubicBezTo>
                  <a:cubicBezTo>
                    <a:pt x="1702" y="838"/>
                    <a:pt x="1695" y="854"/>
                    <a:pt x="1694" y="902"/>
                  </a:cubicBezTo>
                  <a:cubicBezTo>
                    <a:pt x="1693" y="950"/>
                    <a:pt x="1703" y="1002"/>
                    <a:pt x="1696" y="1038"/>
                  </a:cubicBezTo>
                  <a:cubicBezTo>
                    <a:pt x="1689" y="1074"/>
                    <a:pt x="1687" y="1106"/>
                    <a:pt x="1650" y="1120"/>
                  </a:cubicBezTo>
                  <a:cubicBezTo>
                    <a:pt x="1613" y="1134"/>
                    <a:pt x="1531" y="1124"/>
                    <a:pt x="1474" y="1122"/>
                  </a:cubicBezTo>
                  <a:cubicBezTo>
                    <a:pt x="1417" y="1120"/>
                    <a:pt x="1343" y="1101"/>
                    <a:pt x="1250" y="1102"/>
                  </a:cubicBezTo>
                  <a:cubicBezTo>
                    <a:pt x="1157" y="1103"/>
                    <a:pt x="1026" y="1126"/>
                    <a:pt x="914" y="1126"/>
                  </a:cubicBezTo>
                  <a:cubicBezTo>
                    <a:pt x="802" y="1126"/>
                    <a:pt x="675" y="1102"/>
                    <a:pt x="580" y="1100"/>
                  </a:cubicBezTo>
                  <a:cubicBezTo>
                    <a:pt x="485" y="1098"/>
                    <a:pt x="430" y="1113"/>
                    <a:pt x="344" y="1116"/>
                  </a:cubicBezTo>
                  <a:cubicBezTo>
                    <a:pt x="258" y="1119"/>
                    <a:pt x="120" y="1132"/>
                    <a:pt x="64" y="1116"/>
                  </a:cubicBezTo>
                  <a:cubicBezTo>
                    <a:pt x="8" y="1100"/>
                    <a:pt x="16" y="1063"/>
                    <a:pt x="8" y="1020"/>
                  </a:cubicBezTo>
                  <a:cubicBezTo>
                    <a:pt x="0" y="977"/>
                    <a:pt x="15" y="938"/>
                    <a:pt x="16" y="860"/>
                  </a:cubicBezTo>
                  <a:cubicBezTo>
                    <a:pt x="17" y="782"/>
                    <a:pt x="18" y="629"/>
                    <a:pt x="16" y="550"/>
                  </a:cubicBezTo>
                  <a:cubicBezTo>
                    <a:pt x="14" y="471"/>
                    <a:pt x="2" y="439"/>
                    <a:pt x="2" y="384"/>
                  </a:cubicBezTo>
                  <a:cubicBezTo>
                    <a:pt x="2" y="329"/>
                    <a:pt x="11" y="276"/>
                    <a:pt x="14" y="222"/>
                  </a:cubicBezTo>
                  <a:cubicBezTo>
                    <a:pt x="17" y="168"/>
                    <a:pt x="0" y="96"/>
                    <a:pt x="20" y="62"/>
                  </a:cubicBezTo>
                  <a:close/>
                </a:path>
              </a:pathLst>
            </a:custGeom>
            <a:noFill/>
            <a:ln w="127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h-TH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53" name="ลูกศรขวา 9"/>
          <p:cNvSpPr/>
          <p:nvPr/>
        </p:nvSpPr>
        <p:spPr>
          <a:xfrm>
            <a:off x="6215074" y="1271112"/>
            <a:ext cx="428628" cy="21431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4" name="สี่เหลี่ยมผืนผ้า 11"/>
          <p:cNvSpPr/>
          <p:nvPr/>
        </p:nvSpPr>
        <p:spPr>
          <a:xfrm>
            <a:off x="6603231" y="1014856"/>
            <a:ext cx="250260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๓.ทำแผนชุมชน</a:t>
            </a:r>
            <a:endParaRPr lang="th-TH" sz="40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56" name="ลูกศรขวา 13"/>
          <p:cNvSpPr/>
          <p:nvPr/>
        </p:nvSpPr>
        <p:spPr>
          <a:xfrm rot="5400000">
            <a:off x="4388724" y="2298681"/>
            <a:ext cx="363261" cy="254751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7" name="สี่เหลี่ยมผืนผ้า 14"/>
          <p:cNvSpPr/>
          <p:nvPr/>
        </p:nvSpPr>
        <p:spPr>
          <a:xfrm>
            <a:off x="615200" y="1649544"/>
            <a:ext cx="25731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40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IrisUPC" pitchFamily="34" charset="-34"/>
              </a:rPr>
              <a:t>๔.สภาประชาชน</a:t>
            </a:r>
            <a:endParaRPr lang="th-TH" sz="40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385" decel="100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385" decel="100000"/>
                                        <p:tgtEl>
                                          <p:spTgt spid="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385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385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385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385" decel="100000"/>
                                        <p:tgtEl>
                                          <p:spTgt spid="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385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385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39" grpId="0"/>
      <p:bldP spid="41" grpId="0" animBg="1"/>
      <p:bldP spid="42" grpId="0"/>
      <p:bldP spid="44" grpId="0" animBg="1"/>
      <p:bldP spid="45" grpId="0"/>
      <p:bldP spid="47" grpId="0" animBg="1"/>
      <p:bldP spid="48" grpId="0"/>
      <p:bldP spid="53" grpId="0" animBg="1"/>
      <p:bldP spid="54" grpId="0"/>
      <p:bldP spid="56" grpId="0" animBg="1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-107888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การจัดการตนเอง</a:t>
            </a:r>
            <a:endParaRPr lang="th-TH" sz="66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-32" y="571480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๑.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สำรวจข้อมูล ชุมชน ตำบล จังหวัด</a:t>
            </a:r>
          </a:p>
        </p:txBody>
      </p:sp>
      <p:sp>
        <p:nvSpPr>
          <p:cNvPr id="4" name="สี่เหลี่ยมผืนผ้า 2"/>
          <p:cNvSpPr/>
          <p:nvPr/>
        </p:nvSpPr>
        <p:spPr>
          <a:xfrm>
            <a:off x="-32" y="1241754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สร้างวิสัยทัศน์และเป้าหมายร่วม</a:t>
            </a:r>
          </a:p>
        </p:txBody>
      </p:sp>
      <p:sp>
        <p:nvSpPr>
          <p:cNvPr id="5" name="สี่เหลี่ยมผืนผ้า 2"/>
          <p:cNvSpPr/>
          <p:nvPr/>
        </p:nvSpPr>
        <p:spPr>
          <a:xfrm>
            <a:off x="-32" y="1943550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๓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ทำแผนชุมชน ท้องถิ่น จังหวัด... </a:t>
            </a:r>
          </a:p>
        </p:txBody>
      </p:sp>
      <p:sp>
        <p:nvSpPr>
          <p:cNvPr id="6" name="สี่เหลี่ยมผืนผ้า 2"/>
          <p:cNvSpPr/>
          <p:nvPr/>
        </p:nvSpPr>
        <p:spPr>
          <a:xfrm>
            <a:off x="-32" y="2484775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</a:t>
            </a:r>
          </a:p>
        </p:txBody>
      </p:sp>
      <p:sp>
        <p:nvSpPr>
          <p:cNvPr id="7" name="สี่เหลี่ยมผืนผ้า 2"/>
          <p:cNvSpPr/>
          <p:nvPr/>
        </p:nvSpPr>
        <p:spPr>
          <a:xfrm>
            <a:off x="-32" y="2786058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๔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ขับเคลื่อนการพัฒนาตามแผน</a:t>
            </a:r>
          </a:p>
        </p:txBody>
      </p:sp>
      <p:sp>
        <p:nvSpPr>
          <p:cNvPr id="8" name="สี่เหลี่ยมผืนผ้า 2"/>
          <p:cNvSpPr/>
          <p:nvPr/>
        </p:nvSpPr>
        <p:spPr>
          <a:xfrm>
            <a:off x="-32" y="3457713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๕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แสวงหาความสนับสนุนทั้งจากภายใน</a:t>
            </a:r>
            <a:r>
              <a:rPr lang="th-TH" sz="2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และภายนอก</a:t>
            </a:r>
          </a:p>
        </p:txBody>
      </p:sp>
      <p:sp>
        <p:nvSpPr>
          <p:cNvPr id="9" name="สี่เหลี่ยมผืนผ้า 2"/>
          <p:cNvSpPr/>
          <p:nvPr/>
        </p:nvSpPr>
        <p:spPr>
          <a:xfrm>
            <a:off x="-32" y="4157345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๖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เรียนรู้ร่วมกันในการปฏิบัติ</a:t>
            </a:r>
          </a:p>
        </p:txBody>
      </p:sp>
      <p:sp>
        <p:nvSpPr>
          <p:cNvPr id="10" name="สี่เหลี่ยมผืนผ้า 2"/>
          <p:cNvSpPr/>
          <p:nvPr/>
        </p:nvSpPr>
        <p:spPr>
          <a:xfrm>
            <a:off x="-32" y="4813516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๗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ทำการสื่อสารทั้งภายในและภายนอก</a:t>
            </a:r>
          </a:p>
        </p:txBody>
      </p:sp>
      <p:sp>
        <p:nvSpPr>
          <p:cNvPr id="11" name="สี่เหลี่ยมผืนผ้า 2"/>
          <p:cNvSpPr/>
          <p:nvPr/>
        </p:nvSpPr>
        <p:spPr>
          <a:xfrm>
            <a:off x="-32" y="5485171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๘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ขับเคลื่อนนโยบาย สมัชชาตำบล สมัชชาจังหวัด</a:t>
            </a:r>
          </a:p>
        </p:txBody>
      </p:sp>
      <p:sp>
        <p:nvSpPr>
          <p:cNvPr id="12" name="Rectangle 114"/>
          <p:cNvSpPr>
            <a:spLocks noChangeArrowheads="1"/>
          </p:cNvSpPr>
          <p:nvPr/>
        </p:nvSpPr>
        <p:spPr bwMode="hidden">
          <a:xfrm>
            <a:off x="0" y="699608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13" name="สี่เหลี่ยมผืนผ้า 2"/>
          <p:cNvSpPr/>
          <p:nvPr/>
        </p:nvSpPr>
        <p:spPr>
          <a:xfrm>
            <a:off x="0" y="2512752"/>
            <a:ext cx="914400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                                  พัฒนาอย่างบูรณาการ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2" grpId="0" animBg="1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5492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อินทรีย์ ๕ พละ ๕</a:t>
            </a:r>
            <a:endParaRPr lang="th-TH" sz="66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785794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๑. พลังของความสามัคคี</a:t>
            </a:r>
          </a:p>
        </p:txBody>
      </p:sp>
      <p:sp>
        <p:nvSpPr>
          <p:cNvPr id="4" name="สี่เหลี่ยมผืนผ้า 2"/>
          <p:cNvSpPr/>
          <p:nvPr/>
        </p:nvSpPr>
        <p:spPr>
          <a:xfrm>
            <a:off x="0" y="1698957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	๒. พลังทางปัญญา</a:t>
            </a:r>
          </a:p>
        </p:txBody>
      </p:sp>
      <p:sp>
        <p:nvSpPr>
          <p:cNvPr id="5" name="สี่เหลี่ยมผืนผ้า 2"/>
          <p:cNvSpPr/>
          <p:nvPr/>
        </p:nvSpPr>
        <p:spPr>
          <a:xfrm>
            <a:off x="0" y="2748503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		๓. พลังทางการจัดการ</a:t>
            </a:r>
          </a:p>
        </p:txBody>
      </p:sp>
      <p:sp>
        <p:nvSpPr>
          <p:cNvPr id="6" name="สี่เหลี่ยมผืนผ้า 2"/>
          <p:cNvSpPr/>
          <p:nvPr/>
        </p:nvSpPr>
        <p:spPr>
          <a:xfrm>
            <a:off x="0" y="3733887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			๔. พลังความถูกต้อง</a:t>
            </a:r>
          </a:p>
        </p:txBody>
      </p:sp>
      <p:sp>
        <p:nvSpPr>
          <p:cNvPr id="7" name="สี่เหลี่ยมผืนผ้า 2"/>
          <p:cNvSpPr/>
          <p:nvPr/>
        </p:nvSpPr>
        <p:spPr>
          <a:xfrm>
            <a:off x="0" y="4704523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				๕. พลังสันติวิธี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-24"/>
            <a:ext cx="9144000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หลักการ </a:t>
            </a:r>
            <a:r>
              <a:rPr lang="en-US" sz="7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PPPO</a:t>
            </a:r>
            <a:endParaRPr lang="th-TH" sz="70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1489247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</a:t>
            </a:r>
            <a:r>
              <a:rPr lang="en-US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	</a:t>
            </a:r>
            <a:r>
              <a:rPr lang="en-US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urpose 	    =  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ความมุ่งมั่นร่วมกัน</a:t>
            </a:r>
          </a:p>
        </p:txBody>
      </p:sp>
      <p:sp>
        <p:nvSpPr>
          <p:cNvPr id="4" name="สี่เหลี่ยมผืนผ้า 2"/>
          <p:cNvSpPr/>
          <p:nvPr/>
        </p:nvSpPr>
        <p:spPr>
          <a:xfrm>
            <a:off x="0" y="2420220"/>
            <a:ext cx="91439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</a:t>
            </a:r>
            <a:r>
              <a:rPr lang="en-US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	</a:t>
            </a:r>
            <a:r>
              <a:rPr lang="en-US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rinciples 	    =  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หลักการ</a:t>
            </a:r>
          </a:p>
        </p:txBody>
      </p:sp>
      <p:sp>
        <p:nvSpPr>
          <p:cNvPr id="5" name="สี่เหลี่ยมผืนผ้า 2"/>
          <p:cNvSpPr/>
          <p:nvPr/>
        </p:nvSpPr>
        <p:spPr>
          <a:xfrm>
            <a:off x="0" y="3362926"/>
            <a:ext cx="91439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</a:t>
            </a:r>
            <a:r>
              <a:rPr lang="en-US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	</a:t>
            </a:r>
            <a:r>
              <a:rPr lang="en-US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articipation   =  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การร่วมปฏิบัติ</a:t>
            </a:r>
            <a:endParaRPr lang="th-TH" sz="4000" b="1" dirty="0" smtClean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IrisUPC" pitchFamily="34" charset="-34"/>
            </a:endParaRPr>
          </a:p>
        </p:txBody>
      </p:sp>
      <p:sp>
        <p:nvSpPr>
          <p:cNvPr id="6" name="สี่เหลี่ยมผืนผ้า 2"/>
          <p:cNvSpPr/>
          <p:nvPr/>
        </p:nvSpPr>
        <p:spPr>
          <a:xfrm>
            <a:off x="0" y="4222484"/>
            <a:ext cx="9144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</a:t>
            </a:r>
            <a:r>
              <a:rPr lang="en-US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	</a:t>
            </a:r>
            <a:r>
              <a:rPr lang="en-US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rganization   =  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IrisUPC" pitchFamily="34" charset="-34"/>
              </a:rPr>
              <a:t>การจัดองค์กร</a:t>
            </a:r>
          </a:p>
        </p:txBody>
      </p:sp>
      <p:sp>
        <p:nvSpPr>
          <p:cNvPr id="7" name="Rectangle 114"/>
          <p:cNvSpPr>
            <a:spLocks noChangeArrowheads="1"/>
          </p:cNvSpPr>
          <p:nvPr/>
        </p:nvSpPr>
        <p:spPr bwMode="hidden">
          <a:xfrm>
            <a:off x="0" y="886728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80"/>
          <p:cNvGrpSpPr>
            <a:grpSpLocks/>
          </p:cNvGrpSpPr>
          <p:nvPr/>
        </p:nvGrpSpPr>
        <p:grpSpPr bwMode="auto">
          <a:xfrm>
            <a:off x="0" y="4286256"/>
            <a:ext cx="9144000" cy="1071570"/>
            <a:chOff x="2293" y="3198"/>
            <a:chExt cx="1335" cy="672"/>
          </a:xfrm>
          <a:gradFill>
            <a:gsLst>
              <a:gs pos="25000">
                <a:schemeClr val="accent5">
                  <a:lumMod val="50000"/>
                </a:schemeClr>
              </a:gs>
              <a:gs pos="0">
                <a:schemeClr val="bg2">
                  <a:lumMod val="10000"/>
                </a:schemeClr>
              </a:gs>
            </a:gsLst>
            <a:lin ang="5400000" scaled="0"/>
          </a:gradFill>
        </p:grpSpPr>
        <p:sp>
          <p:nvSpPr>
            <p:cNvPr id="24" name="AutoShape 81"/>
            <p:cNvSpPr>
              <a:spLocks noChangeArrowheads="1"/>
            </p:cNvSpPr>
            <p:nvPr/>
          </p:nvSpPr>
          <p:spPr bwMode="ltGray">
            <a:xfrm>
              <a:off x="2293" y="3198"/>
              <a:ext cx="1335" cy="672"/>
            </a:xfrm>
            <a:prstGeom prst="roundRect">
              <a:avLst>
                <a:gd name="adj" fmla="val 11921"/>
              </a:avLst>
            </a:prstGeom>
            <a:grpFill/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25" name="Picture 82" descr="Picture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>
              <a:off x="2313" y="3216"/>
              <a:ext cx="386" cy="424"/>
            </a:xfrm>
            <a:prstGeom prst="rect">
              <a:avLst/>
            </a:prstGeom>
            <a:grpFill/>
          </p:spPr>
        </p:pic>
      </p:grp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-2" y="1214422"/>
            <a:ext cx="9143999" cy="2428892"/>
            <a:chOff x="2289" y="1260"/>
            <a:chExt cx="1335" cy="672"/>
          </a:xfrm>
          <a:gradFill>
            <a:gsLst>
              <a:gs pos="25000">
                <a:schemeClr val="accent5">
                  <a:lumMod val="50000"/>
                </a:schemeClr>
              </a:gs>
              <a:gs pos="0">
                <a:schemeClr val="bg2">
                  <a:lumMod val="10000"/>
                </a:schemeClr>
              </a:gs>
            </a:gsLst>
            <a:lin ang="5400000" scaled="0"/>
          </a:gradFill>
        </p:grpSpPr>
        <p:sp>
          <p:nvSpPr>
            <p:cNvPr id="21" name="AutoShape 75"/>
            <p:cNvSpPr>
              <a:spLocks noChangeArrowheads="1"/>
            </p:cNvSpPr>
            <p:nvPr/>
          </p:nvSpPr>
          <p:spPr bwMode="ltGray">
            <a:xfrm>
              <a:off x="2289" y="1260"/>
              <a:ext cx="1335" cy="672"/>
            </a:xfrm>
            <a:prstGeom prst="roundRect">
              <a:avLst>
                <a:gd name="adj" fmla="val 11921"/>
              </a:avLst>
            </a:prstGeom>
            <a:grpFill/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22" name="Picture 76" descr="Picture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>
              <a:off x="2309" y="1278"/>
              <a:ext cx="386" cy="424"/>
            </a:xfrm>
            <a:prstGeom prst="rect">
              <a:avLst/>
            </a:prstGeom>
            <a:grpFill/>
          </p:spPr>
        </p:pic>
      </p:grpSp>
      <p:sp>
        <p:nvSpPr>
          <p:cNvPr id="2" name="สี่เหลี่ยมผืนผ้า 1"/>
          <p:cNvSpPr/>
          <p:nvPr/>
        </p:nvSpPr>
        <p:spPr>
          <a:xfrm>
            <a:off x="0" y="-68248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72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๑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ศตวรรษแห่งทุกข์ของประเทศไทย</a:t>
            </a:r>
            <a:endParaRPr lang="th-TH" sz="6000" b="1" dirty="0">
              <a:ln w="19050">
                <a:noFill/>
                <a:prstDash val="solid"/>
              </a:ln>
              <a:solidFill>
                <a:srgbClr val="FFFF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0" y="1071546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ร.๕ </a:t>
            </a:r>
            <a:r>
              <a:rPr lang="th-TH" sz="24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๒๔๑๑-๒๔๕๓</a:t>
            </a:r>
            <a:r>
              <a:rPr lang="th-TH" sz="24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)</a:t>
            </a:r>
            <a:r>
              <a:rPr lang="en-US" sz="24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- Modernization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7" name="Rectangle 114"/>
          <p:cNvSpPr>
            <a:spLocks noChangeArrowheads="1"/>
          </p:cNvSpPr>
          <p:nvPr/>
        </p:nvSpPr>
        <p:spPr bwMode="hidden">
          <a:xfrm>
            <a:off x="0" y="886728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13" name="สี่เหลี่ยมผืนผ้า 2"/>
          <p:cNvSpPr/>
          <p:nvPr/>
        </p:nvSpPr>
        <p:spPr>
          <a:xfrm>
            <a:off x="-32" y="1785926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ร.ศ. ๑๑๒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	-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latin typeface="IrisUPC" pitchFamily="34" charset="-34"/>
                <a:cs typeface="IrisUPC" pitchFamily="34" charset="-34"/>
              </a:rPr>
              <a:t>การคุกคามจากมหาอำนาจตะวันตก</a:t>
            </a:r>
            <a:endParaRPr lang="th-TH" sz="4100" b="1" dirty="0" smtClean="0">
              <a:ln w="19050">
                <a:noFill/>
                <a:prstDash val="solid"/>
              </a:ln>
              <a:solidFill>
                <a:schemeClr val="bg1"/>
              </a:solidFill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5" name="สี่เหลี่ยมผืนผ้า 2"/>
          <p:cNvSpPr/>
          <p:nvPr/>
        </p:nvSpPr>
        <p:spPr>
          <a:xfrm>
            <a:off x="0" y="271462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1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1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  -</a:t>
            </a:r>
            <a:r>
              <a:rPr lang="th-TH" sz="41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เจ้านายและข้าราชการเสนอปฏิรูปการปกครอง</a:t>
            </a:r>
            <a:endParaRPr lang="th-TH" sz="4100" b="1" dirty="0" smtClean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6" name="สี่เหลี่ยมผืนผ้า 2"/>
          <p:cNvSpPr/>
          <p:nvPr/>
        </p:nvSpPr>
        <p:spPr>
          <a:xfrm>
            <a:off x="-32" y="3424482"/>
            <a:ext cx="9358378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                     </a:t>
            </a:r>
            <a:endParaRPr lang="th-TH" sz="4500" b="1" dirty="0" smtClean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18" name="สี่เหลี่ยมผืนผ้า 2"/>
          <p:cNvSpPr/>
          <p:nvPr/>
        </p:nvSpPr>
        <p:spPr>
          <a:xfrm>
            <a:off x="0" y="4286256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ร.๖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ร.ศ.๑๓๐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	       -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กบฏนายทหาร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1029604"/>
            <a:ext cx="9144000" cy="5786454"/>
            <a:chOff x="357158" y="2500306"/>
            <a:chExt cx="9144000" cy="5786454"/>
          </a:xfrm>
        </p:grpSpPr>
        <p:sp>
          <p:nvSpPr>
            <p:cNvPr id="29" name="AutoShape 75"/>
            <p:cNvSpPr>
              <a:spLocks noChangeArrowheads="1"/>
            </p:cNvSpPr>
            <p:nvPr/>
          </p:nvSpPr>
          <p:spPr bwMode="ltGray">
            <a:xfrm>
              <a:off x="357158" y="2500306"/>
              <a:ext cx="9144000" cy="5786454"/>
            </a:xfrm>
            <a:prstGeom prst="roundRect">
              <a:avLst>
                <a:gd name="adj" fmla="val 11921"/>
              </a:avLst>
            </a:prstGeom>
            <a:gradFill>
              <a:gsLst>
                <a:gs pos="25000">
                  <a:schemeClr val="accent5">
                    <a:lumMod val="50000"/>
                  </a:schemeClr>
                </a:gs>
                <a:gs pos="0">
                  <a:schemeClr val="bg2">
                    <a:lumMod val="10000"/>
                  </a:schemeClr>
                </a:gs>
              </a:gsLst>
              <a:lin ang="5400000" scaled="0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th-TH"/>
            </a:p>
          </p:txBody>
        </p:sp>
        <p:pic>
          <p:nvPicPr>
            <p:cNvPr id="34" name="Picture 76" descr="Picture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ltGray">
            <a:xfrm>
              <a:off x="557207" y="2643182"/>
              <a:ext cx="2657471" cy="3320510"/>
            </a:xfrm>
            <a:prstGeom prst="rect">
              <a:avLst/>
            </a:prstGeom>
            <a:gradFill>
              <a:gsLst>
                <a:gs pos="25000">
                  <a:schemeClr val="accent5">
                    <a:lumMod val="50000"/>
                  </a:schemeClr>
                </a:gs>
                <a:gs pos="0">
                  <a:schemeClr val="bg2">
                    <a:lumMod val="10000"/>
                  </a:schemeClr>
                </a:gs>
              </a:gsLst>
              <a:lin ang="5400000" scaled="0"/>
            </a:gradFill>
          </p:spPr>
        </p:pic>
      </p:grpSp>
      <p:sp>
        <p:nvSpPr>
          <p:cNvPr id="17" name="Rectangle 114"/>
          <p:cNvSpPr>
            <a:spLocks noChangeArrowheads="1"/>
          </p:cNvSpPr>
          <p:nvPr/>
        </p:nvSpPr>
        <p:spPr bwMode="hidden">
          <a:xfrm>
            <a:off x="0" y="857232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12" name="สี่เหลี่ยมผืนผ้า 2"/>
          <p:cNvSpPr/>
          <p:nvPr/>
        </p:nvSpPr>
        <p:spPr>
          <a:xfrm>
            <a:off x="0" y="1928802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๘๙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กรณีสวรรคต ร.๘</a:t>
            </a:r>
          </a:p>
        </p:txBody>
      </p:sp>
      <p:sp>
        <p:nvSpPr>
          <p:cNvPr id="21" name="สี่เหลี่ยมผืนผ้า 2"/>
          <p:cNvSpPr/>
          <p:nvPr/>
        </p:nvSpPr>
        <p:spPr>
          <a:xfrm>
            <a:off x="-32" y="2468508"/>
            <a:ext cx="964413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๒๔๙๐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คณะราษฎรหมดอำนาจโดย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สิ้นเชิง กองทัพ</a:t>
            </a:r>
            <a:endParaRPr lang="th-TH" sz="3600" b="1" dirty="0" smtClean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23" name="สี่เหลี่ยมผืนผ้า 2"/>
          <p:cNvSpPr/>
          <p:nvPr/>
        </p:nvSpPr>
        <p:spPr>
          <a:xfrm>
            <a:off x="0" y="2970876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</a:t>
            </a:r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๒๕๑๖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</a:t>
            </a:r>
            <a:r>
              <a:rPr lang="en-US" sz="2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๑๔ ตุลาคม</a:t>
            </a:r>
          </a:p>
        </p:txBody>
      </p:sp>
      <p:sp>
        <p:nvSpPr>
          <p:cNvPr id="24" name="สี่เหลี่ยมผืนผ้า 2"/>
          <p:cNvSpPr/>
          <p:nvPr/>
        </p:nvSpPr>
        <p:spPr>
          <a:xfrm>
            <a:off x="-32" y="3714752"/>
            <a:ext cx="9144032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	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๒๕๑๙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๖ ตุลาคม</a:t>
            </a:r>
          </a:p>
        </p:txBody>
      </p:sp>
      <p:sp>
        <p:nvSpPr>
          <p:cNvPr id="25" name="สี่เหลี่ยมผืนผ้า 2"/>
          <p:cNvSpPr/>
          <p:nvPr/>
        </p:nvSpPr>
        <p:spPr>
          <a:xfrm>
            <a:off x="-32" y="4141078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</a:t>
            </a:r>
            <a:r>
              <a:rPr lang="th-TH" sz="32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๒๕๔๙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รัฐประหาร</a:t>
            </a:r>
          </a:p>
        </p:txBody>
      </p:sp>
      <p:sp>
        <p:nvSpPr>
          <p:cNvPr id="27" name="Right Brace 26"/>
          <p:cNvSpPr/>
          <p:nvPr/>
        </p:nvSpPr>
        <p:spPr>
          <a:xfrm>
            <a:off x="5715008" y="3429000"/>
            <a:ext cx="500066" cy="1500198"/>
          </a:xfrm>
          <a:prstGeom prst="rightBrace">
            <a:avLst/>
          </a:prstGeom>
          <a:ln w="28575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สี่เหลี่ยมผืนผ้า 2"/>
          <p:cNvSpPr/>
          <p:nvPr/>
        </p:nvSpPr>
        <p:spPr>
          <a:xfrm>
            <a:off x="6715140" y="4708877"/>
            <a:ext cx="258126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</a:t>
            </a:r>
          </a:p>
        </p:txBody>
      </p:sp>
      <p:sp>
        <p:nvSpPr>
          <p:cNvPr id="31" name="สี่เหลี่ยมผืนผ้า 2"/>
          <p:cNvSpPr/>
          <p:nvPr/>
        </p:nvSpPr>
        <p:spPr>
          <a:xfrm>
            <a:off x="-32" y="4729632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๒๕๕๓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-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ความรุนแรงทางการเมือง</a:t>
            </a:r>
          </a:p>
        </p:txBody>
      </p:sp>
      <p:sp>
        <p:nvSpPr>
          <p:cNvPr id="32" name="สี่เหลี่ยมผืนผ้า 2"/>
          <p:cNvSpPr/>
          <p:nvPr/>
        </p:nvSpPr>
        <p:spPr>
          <a:xfrm>
            <a:off x="-32" y="5214950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</a:t>
            </a:r>
            <a:r>
              <a:rPr lang="th-TH" sz="55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รัฐธรรมนูญ ๑๘ ฉบับ</a:t>
            </a:r>
          </a:p>
        </p:txBody>
      </p:sp>
      <p:sp>
        <p:nvSpPr>
          <p:cNvPr id="33" name="สี่เหลี่ยมผืนผ้า 2"/>
          <p:cNvSpPr/>
          <p:nvPr/>
        </p:nvSpPr>
        <p:spPr>
          <a:xfrm>
            <a:off x="0" y="5855590"/>
            <a:ext cx="914403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      </a:t>
            </a:r>
            <a:r>
              <a:rPr lang="en-US" sz="55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“</a:t>
            </a:r>
            <a:r>
              <a:rPr lang="en-US" sz="6600" b="1" dirty="0" err="1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Constitretionalism</a:t>
            </a:r>
            <a:r>
              <a:rPr lang="en-US" sz="55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” </a:t>
            </a:r>
            <a:endParaRPr lang="th-TH" sz="5500" b="1" dirty="0" smtClean="0">
              <a:ln w="19050">
                <a:noFill/>
                <a:prstDash val="solid"/>
              </a:ln>
              <a:solidFill>
                <a:srgbClr val="FFFF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6" name="สี่เหลี่ยมผืนผ้า 1"/>
          <p:cNvSpPr/>
          <p:nvPr/>
        </p:nvSpPr>
        <p:spPr>
          <a:xfrm>
            <a:off x="0" y="34988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6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๑ ศตวรรษแห่งทุกข์ของประเทศไทย</a:t>
            </a:r>
            <a:endParaRPr lang="th-TH" sz="6600" b="1" dirty="0">
              <a:ln w="19050">
                <a:noFill/>
                <a:prstDash val="solid"/>
              </a:ln>
              <a:solidFill>
                <a:srgbClr val="FFFF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18" name="สี่เหลี่ยมผืนผ้า 2"/>
          <p:cNvSpPr/>
          <p:nvPr/>
        </p:nvSpPr>
        <p:spPr>
          <a:xfrm>
            <a:off x="32" y="896872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ร.๗</a:t>
            </a:r>
            <a:r>
              <a:rPr lang="th-TH" sz="4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๒๔๗๕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-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คณะราษฎร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19" name="สี่เหลี่ยมผืนผ้า 2"/>
          <p:cNvSpPr/>
          <p:nvPr/>
        </p:nvSpPr>
        <p:spPr>
          <a:xfrm>
            <a:off x="14748" y="1550044"/>
            <a:ext cx="914400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0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๒๔๘๔-๘๘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en-US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-   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สงครามโลก ครั้งที่ ๒ ญี่ปุ่น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  <p:sp>
        <p:nvSpPr>
          <p:cNvPr id="30" name="สี่เหลี่ยมผืนผ้า 2"/>
          <p:cNvSpPr/>
          <p:nvPr/>
        </p:nvSpPr>
        <p:spPr>
          <a:xfrm>
            <a:off x="6143636" y="3786190"/>
            <a:ext cx="257173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 </a:t>
            </a:r>
            <a:r>
              <a:rPr lang="th-TH" sz="4500" b="1" dirty="0" err="1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คอมมูนิสต์</a:t>
            </a:r>
            <a:endParaRPr lang="th-TH" sz="4500" b="1" dirty="0" smtClean="0">
              <a:ln w="19050">
                <a:noFill/>
                <a:prstDash val="solid"/>
              </a:ln>
              <a:solidFill>
                <a:srgbClr val="00FFCC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IrisUPC" pitchFamily="34" charset="-34"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3" grpId="0"/>
      <p:bldP spid="24" grpId="0"/>
      <p:bldP spid="25" grpId="0"/>
      <p:bldP spid="27" grpId="0" animBg="1"/>
      <p:bldP spid="31" grpId="0"/>
      <p:bldP spid="32" grpId="0"/>
      <p:bldP spid="33" grpId="0"/>
      <p:bldP spid="18" grpId="0"/>
      <p:bldP spid="1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3498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วัตถุประสงค์ร่วมของคนทั้งชาติ</a:t>
            </a:r>
            <a:endParaRPr lang="th-TH" sz="6000" b="1" dirty="0">
              <a:ln w="19050">
                <a:noFill/>
                <a:prstDash val="solid"/>
              </a:ln>
              <a:solidFill>
                <a:srgbClr val="FFFF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Rectangle 114"/>
          <p:cNvSpPr>
            <a:spLocks noChangeArrowheads="1"/>
          </p:cNvSpPr>
          <p:nvPr/>
        </p:nvSpPr>
        <p:spPr bwMode="hidden">
          <a:xfrm>
            <a:off x="0" y="857232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2"/>
          <p:cNvSpPr/>
          <p:nvPr/>
        </p:nvSpPr>
        <p:spPr>
          <a:xfrm>
            <a:off x="-32" y="873609"/>
            <a:ext cx="914403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ไม่ใช่จุดประสงค์แยกย่อยของกลุ่ม องค์กร สถาบัน</a:t>
            </a:r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8128" y="1477584"/>
            <a:ext cx="8873028" cy="1857389"/>
            <a:chOff x="-32" y="1556081"/>
            <a:chExt cx="9144032" cy="1587167"/>
          </a:xfrm>
        </p:grpSpPr>
        <p:sp>
          <p:nvSpPr>
            <p:cNvPr id="5" name="สี่เหลี่ยมผืนผ้า 2"/>
            <p:cNvSpPr/>
            <p:nvPr/>
          </p:nvSpPr>
          <p:spPr>
            <a:xfrm>
              <a:off x="-32" y="1556081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๑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. ประเทศไทยเป็นแผ่นดินที่ลูกหลานของเราจะอยู่</a:t>
              </a:r>
            </a:p>
          </p:txBody>
        </p:sp>
        <p:sp>
          <p:nvSpPr>
            <p:cNvPr id="7" name="สี่เหลี่ยมผืนผ้า 2"/>
            <p:cNvSpPr/>
            <p:nvPr/>
          </p:nvSpPr>
          <p:spPr>
            <a:xfrm>
              <a:off x="-32" y="2127585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</a:t>
              </a:r>
              <a:r>
                <a:rPr lang="th-TH" sz="44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ร่วมกันด้วยความสงบสุข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8096" y="2857496"/>
            <a:ext cx="8929750" cy="1531260"/>
            <a:chOff x="-32" y="2857496"/>
            <a:chExt cx="9144064" cy="1531260"/>
          </a:xfrm>
        </p:grpSpPr>
        <p:sp>
          <p:nvSpPr>
            <p:cNvPr id="8" name="สี่เหลี่ยมผืนผ้า 2"/>
            <p:cNvSpPr/>
            <p:nvPr/>
          </p:nvSpPr>
          <p:spPr>
            <a:xfrm>
              <a:off x="0" y="2857496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๒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. สังคมไทยมีความเป็นธรรม ไม่มีความเหลื่อมล้ำ</a:t>
              </a:r>
            </a:p>
          </p:txBody>
        </p:sp>
        <p:sp>
          <p:nvSpPr>
            <p:cNvPr id="9" name="สี่เหลี่ยมผืนผ้า 2"/>
            <p:cNvSpPr/>
            <p:nvPr/>
          </p:nvSpPr>
          <p:spPr>
            <a:xfrm>
              <a:off x="-32" y="3373093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 มากเกิน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1406" y="4056411"/>
            <a:ext cx="9072594" cy="1658605"/>
            <a:chOff x="-32" y="4143380"/>
            <a:chExt cx="9144032" cy="1515729"/>
          </a:xfrm>
        </p:grpSpPr>
        <p:sp>
          <p:nvSpPr>
            <p:cNvPr id="10" name="สี่เหลี่ยมผืนผ้า 2"/>
            <p:cNvSpPr/>
            <p:nvPr/>
          </p:nvSpPr>
          <p:spPr>
            <a:xfrm>
              <a:off x="-32" y="4143380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๓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. มีการปกครองระบอบประชาธิปไตย ปฏิเสธระบอบ</a:t>
              </a:r>
            </a:p>
          </p:txBody>
        </p:sp>
        <p:sp>
          <p:nvSpPr>
            <p:cNvPr id="11" name="สี่เหลี่ยมผืนผ้า 2"/>
            <p:cNvSpPr/>
            <p:nvPr/>
          </p:nvSpPr>
          <p:spPr>
            <a:xfrm>
              <a:off x="-32" y="4643446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</a:t>
              </a:r>
              <a:r>
                <a:rPr lang="th-TH" sz="36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เผด็จการทุกรูปแบบ</a:t>
              </a: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3498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99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วัตถุประสงค์ร่วมของคนทั้งชาติ</a:t>
            </a:r>
            <a:endParaRPr lang="th-TH" sz="6000" b="1" dirty="0">
              <a:ln w="19050">
                <a:noFill/>
                <a:prstDash val="solid"/>
              </a:ln>
              <a:solidFill>
                <a:srgbClr val="FFFF9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Rectangle 114"/>
          <p:cNvSpPr>
            <a:spLocks noChangeArrowheads="1"/>
          </p:cNvSpPr>
          <p:nvPr/>
        </p:nvSpPr>
        <p:spPr bwMode="hidden">
          <a:xfrm>
            <a:off x="0" y="857232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-32" y="2341899"/>
            <a:ext cx="9144032" cy="1587167"/>
            <a:chOff x="-32" y="2341899"/>
            <a:chExt cx="9144032" cy="1587167"/>
          </a:xfrm>
        </p:grpSpPr>
        <p:sp>
          <p:nvSpPr>
            <p:cNvPr id="5" name="สี่เหลี่ยมผืนผ้า 2"/>
            <p:cNvSpPr/>
            <p:nvPr/>
          </p:nvSpPr>
          <p:spPr>
            <a:xfrm>
              <a:off x="-32" y="2341899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๕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. รัฐประหารไม่ใช่ทางออกของประเทศ แต่กลับทำให้</a:t>
              </a:r>
            </a:p>
          </p:txBody>
        </p:sp>
        <p:sp>
          <p:nvSpPr>
            <p:cNvPr id="7" name="สี่เหลี่ยมผืนผ้า 2"/>
            <p:cNvSpPr/>
            <p:nvPr/>
          </p:nvSpPr>
          <p:spPr>
            <a:xfrm>
              <a:off x="-32" y="2913403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 ยุ่งยากมากขึ้น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-32" y="3714752"/>
            <a:ext cx="9144064" cy="2714644"/>
            <a:chOff x="-32" y="3714752"/>
            <a:chExt cx="9144064" cy="2714644"/>
          </a:xfrm>
        </p:grpSpPr>
        <p:sp>
          <p:nvSpPr>
            <p:cNvPr id="8" name="สี่เหลี่ยมผืนผ้า 2"/>
            <p:cNvSpPr/>
            <p:nvPr/>
          </p:nvSpPr>
          <p:spPr>
            <a:xfrm>
              <a:off x="0" y="3714752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๖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. คนไทยมีความเป็นพลเมืองสูง เป็นสังคมทางราบ</a:t>
              </a:r>
            </a:p>
          </p:txBody>
        </p:sp>
        <p:sp>
          <p:nvSpPr>
            <p:cNvPr id="9" name="สี่เหลี่ยมผืนผ้า 2"/>
            <p:cNvSpPr/>
            <p:nvPr/>
          </p:nvSpPr>
          <p:spPr>
            <a:xfrm>
              <a:off x="-32" y="4270725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 มีการรวมตัวร่วมคิดร่วมทำ ในทุกพื้นที่ในทุกองค์กร</a:t>
              </a:r>
            </a:p>
          </p:txBody>
        </p:sp>
        <p:sp>
          <p:nvSpPr>
            <p:cNvPr id="13" name="สี่เหลี่ยมผืนผ้า 2"/>
            <p:cNvSpPr/>
            <p:nvPr/>
          </p:nvSpPr>
          <p:spPr>
            <a:xfrm>
              <a:off x="-32" y="4842229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 และในทุกเรื่อง เกิดเป็นสังคมเข้มแข็ง ซึ่งเป็น</a:t>
              </a:r>
            </a:p>
          </p:txBody>
        </p:sp>
        <p:sp>
          <p:nvSpPr>
            <p:cNvPr id="14" name="สี่เหลี่ยมผืนผ้า 2"/>
            <p:cNvSpPr/>
            <p:nvPr/>
          </p:nvSpPr>
          <p:spPr>
            <a:xfrm>
              <a:off x="0" y="5644566"/>
              <a:ext cx="9144032" cy="7848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00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  ปัจจัยเศรษฐกิจดี การเมืองดี และศีลธรรมดี </a:t>
              </a:r>
            </a:p>
          </p:txBody>
        </p:sp>
      </p:grpSp>
      <p:sp>
        <p:nvSpPr>
          <p:cNvPr id="11" name="สี่เหลี่ยมผืนผ้า 2"/>
          <p:cNvSpPr/>
          <p:nvPr/>
        </p:nvSpPr>
        <p:spPr>
          <a:xfrm>
            <a:off x="0" y="1571612"/>
            <a:ext cx="914403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60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 </a:t>
            </a:r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๔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. กลไกของรัฐมีสมรรถนะสูง มีคอร์รัปชั่นต่ำ</a:t>
            </a:r>
          </a:p>
        </p:txBody>
      </p:sp>
      <p:sp>
        <p:nvSpPr>
          <p:cNvPr id="12" name="สี่เหลี่ยมผืนผ้า 2"/>
          <p:cNvSpPr/>
          <p:nvPr/>
        </p:nvSpPr>
        <p:spPr>
          <a:xfrm>
            <a:off x="-32" y="873609"/>
            <a:ext cx="914403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(</a:t>
            </a:r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ไม่ใช่จุดประสงค์แยกย่อยของกลุ่ม องค์กร สถาบัน</a:t>
            </a:r>
            <a:r>
              <a:rPr lang="th-TH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IrisUPC" pitchFamily="34" charset="-34"/>
                <a:cs typeface="IrisUPC" pitchFamily="34" charset="-34"/>
              </a:rPr>
              <a:t>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1"/>
          <p:cNvSpPr/>
          <p:nvPr/>
        </p:nvSpPr>
        <p:spPr>
          <a:xfrm>
            <a:off x="0" y="34988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ในสังคมปัจจุบันที่ซับซ้อนและยาก</a:t>
            </a:r>
            <a:endParaRPr lang="th-TH" sz="56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4" name="สี่เหลี่ยมผืนผ้า 1"/>
          <p:cNvSpPr/>
          <p:nvPr/>
        </p:nvSpPr>
        <p:spPr>
          <a:xfrm>
            <a:off x="-32" y="642918"/>
            <a:ext cx="9144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                การใช้อำนาจได้ผลน้อยลงๆ</a:t>
            </a:r>
            <a:endParaRPr lang="th-TH" sz="56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5" name="สี่เหลี่ยมผืนผ้า 1"/>
          <p:cNvSpPr/>
          <p:nvPr/>
        </p:nvSpPr>
        <p:spPr>
          <a:xfrm>
            <a:off x="-32" y="1428736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9050">
                  <a:noFill/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“Power is less and less effective”</a:t>
            </a:r>
            <a:endParaRPr lang="th-TH" sz="7200" b="1" dirty="0">
              <a:ln w="19050">
                <a:noFill/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6" name="สี่เหลี่ยมผืนผ้า 1"/>
          <p:cNvSpPr/>
          <p:nvPr/>
        </p:nvSpPr>
        <p:spPr>
          <a:xfrm>
            <a:off x="1872104" y="2571744"/>
            <a:ext cx="5357850" cy="92869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อุปสรรคประเทศไทย</a:t>
            </a:r>
            <a:endParaRPr lang="th-TH" sz="4800" b="1" dirty="0">
              <a:ln w="19050">
                <a:noFill/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357158" y="4256760"/>
            <a:ext cx="285752" cy="285752"/>
            <a:chOff x="2056" y="3284"/>
            <a:chExt cx="680" cy="680"/>
          </a:xfrm>
        </p:grpSpPr>
        <p:pic>
          <p:nvPicPr>
            <p:cNvPr id="8" name="Picture 15" descr="light_shadow"/>
            <p:cNvPicPr>
              <a:picLocks noChangeAspect="1" noChangeArrowheads="1"/>
            </p:cNvPicPr>
            <p:nvPr/>
          </p:nvPicPr>
          <p:blipFill>
            <a:blip r:embed="rId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9" name="Picture 16" descr="circuler_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10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1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sp>
        <p:nvSpPr>
          <p:cNvPr id="12" name="สี่เหลี่ยมผืนผ้า 1"/>
          <p:cNvSpPr/>
          <p:nvPr/>
        </p:nvSpPr>
        <p:spPr>
          <a:xfrm>
            <a:off x="785786" y="4000504"/>
            <a:ext cx="742952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คิดเชิงอำนาจ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grpSp>
        <p:nvGrpSpPr>
          <p:cNvPr id="13" name="Group 14"/>
          <p:cNvGrpSpPr>
            <a:grpSpLocks/>
          </p:cNvGrpSpPr>
          <p:nvPr/>
        </p:nvGrpSpPr>
        <p:grpSpPr bwMode="auto">
          <a:xfrm>
            <a:off x="357158" y="4930186"/>
            <a:ext cx="285752" cy="285752"/>
            <a:chOff x="2056" y="3284"/>
            <a:chExt cx="680" cy="680"/>
          </a:xfrm>
        </p:grpSpPr>
        <p:pic>
          <p:nvPicPr>
            <p:cNvPr id="14" name="Picture 15" descr="light_shadow"/>
            <p:cNvPicPr>
              <a:picLocks noChangeAspect="1" noChangeArrowheads="1"/>
            </p:cNvPicPr>
            <p:nvPr/>
          </p:nvPicPr>
          <p:blipFill>
            <a:blip r:embed="rId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15" name="Picture 16" descr="circuler_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16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7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sp>
        <p:nvSpPr>
          <p:cNvPr id="18" name="สี่เหลี่ยมผืนผ้า 1"/>
          <p:cNvSpPr/>
          <p:nvPr/>
        </p:nvSpPr>
        <p:spPr>
          <a:xfrm>
            <a:off x="785786" y="4644434"/>
            <a:ext cx="8358214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โครงสร้างอำนาจ</a:t>
            </a:r>
            <a:r>
              <a:rPr lang="th-TH" sz="2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36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-</a:t>
            </a:r>
            <a:r>
              <a:rPr lang="th-TH" sz="1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</a:t>
            </a:r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การรวมศูนย์อำนาจการปกครอง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19" name="สี่เหลี่ยมผืนผ้า 1"/>
          <p:cNvSpPr/>
          <p:nvPr/>
        </p:nvSpPr>
        <p:spPr>
          <a:xfrm>
            <a:off x="71438" y="5144500"/>
            <a:ext cx="914400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                                    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สี่เหลี่ยมผืนผ้า 13"/>
          <p:cNvSpPr/>
          <p:nvPr/>
        </p:nvSpPr>
        <p:spPr>
          <a:xfrm>
            <a:off x="0" y="55883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6000" b="1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FFCC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 การเปลี่ยนแปลงทางการเมือง -</a:t>
            </a:r>
            <a:endParaRPr lang="th-TH" sz="6000" b="1" dirty="0">
              <a:ln w="19050">
                <a:solidFill>
                  <a:srgbClr val="FFFF00"/>
                </a:solidFill>
                <a:prstDash val="solid"/>
              </a:ln>
              <a:solidFill>
                <a:srgbClr val="FFCC0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20" name="สี่เหลี่ยมผืนผ้า 19"/>
          <p:cNvSpPr/>
          <p:nvPr/>
        </p:nvSpPr>
        <p:spPr>
          <a:xfrm>
            <a:off x="785786" y="2143116"/>
            <a:ext cx="278608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พระมหากษัตริย์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4" name="ลูกศรขวา 23"/>
          <p:cNvSpPr/>
          <p:nvPr/>
        </p:nvSpPr>
        <p:spPr>
          <a:xfrm>
            <a:off x="3500430" y="2369876"/>
            <a:ext cx="285752" cy="285752"/>
          </a:xfrm>
          <a:prstGeom prst="rightArrow">
            <a:avLst/>
          </a:prstGeom>
          <a:solidFill>
            <a:srgbClr val="FFCC66"/>
          </a:solidFill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3714744" y="2117551"/>
            <a:ext cx="221457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คณะราษฎร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8" name="สี่เหลี่ยมผืนผ้า 27"/>
          <p:cNvSpPr/>
          <p:nvPr/>
        </p:nvSpPr>
        <p:spPr>
          <a:xfrm>
            <a:off x="6030256" y="2102803"/>
            <a:ext cx="142876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กองทัพ</a:t>
            </a:r>
            <a:endParaRPr lang="th-TH" sz="4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pSp>
        <p:nvGrpSpPr>
          <p:cNvPr id="2" name="Group 67"/>
          <p:cNvGrpSpPr/>
          <p:nvPr/>
        </p:nvGrpSpPr>
        <p:grpSpPr>
          <a:xfrm>
            <a:off x="-1" y="1928802"/>
            <a:ext cx="840173" cy="4429156"/>
            <a:chOff x="-1" y="1142984"/>
            <a:chExt cx="840174" cy="4357718"/>
          </a:xfrm>
        </p:grpSpPr>
        <p:sp>
          <p:nvSpPr>
            <p:cNvPr id="67" name="AutoShape 6"/>
            <p:cNvSpPr>
              <a:spLocks noChangeArrowheads="1"/>
            </p:cNvSpPr>
            <p:nvPr/>
          </p:nvSpPr>
          <p:spPr bwMode="gray">
            <a:xfrm rot="16200000" flipV="1">
              <a:off x="-1465537" y="3221935"/>
              <a:ext cx="3815711" cy="741824"/>
            </a:xfrm>
            <a:prstGeom prst="cube">
              <a:avLst>
                <a:gd name="adj" fmla="val 23792"/>
              </a:avLst>
            </a:prstGeom>
            <a:gradFill rotWithShape="1">
              <a:gsLst>
                <a:gs pos="0">
                  <a:schemeClr val="tx1"/>
                </a:gs>
                <a:gs pos="100000">
                  <a:schemeClr val="accent1">
                    <a:gamma/>
                    <a:shade val="34902"/>
                    <a:invGamma/>
                    <a:alpha val="70000"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" name="Group 46"/>
            <p:cNvGrpSpPr/>
            <p:nvPr/>
          </p:nvGrpSpPr>
          <p:grpSpPr>
            <a:xfrm rot="5400000">
              <a:off x="10134" y="1132849"/>
              <a:ext cx="819903" cy="840174"/>
              <a:chOff x="7646628" y="2723746"/>
              <a:chExt cx="579563" cy="574115"/>
            </a:xfrm>
          </p:grpSpPr>
          <p:pic>
            <p:nvPicPr>
              <p:cNvPr id="48" name="Picture 157" descr="circuler_1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tx1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gray">
              <a:xfrm rot="4976862">
                <a:off x="7643968" y="2726609"/>
                <a:ext cx="574115" cy="568390"/>
              </a:xfrm>
              <a:prstGeom prst="rect">
                <a:avLst/>
              </a:prstGeom>
              <a:noFill/>
            </p:spPr>
          </p:pic>
          <p:sp>
            <p:nvSpPr>
              <p:cNvPr id="49" name="Oval 158"/>
              <p:cNvSpPr>
                <a:spLocks noChangeArrowheads="1"/>
              </p:cNvSpPr>
              <p:nvPr/>
            </p:nvSpPr>
            <p:spPr bwMode="gray">
              <a:xfrm rot="4976862">
                <a:off x="7645415" y="2724971"/>
                <a:ext cx="570815" cy="568390"/>
              </a:xfrm>
              <a:prstGeom prst="ellipse">
                <a:avLst/>
              </a:prstGeom>
              <a:gradFill rotWithShape="1">
                <a:gsLst>
                  <a:gs pos="0">
                    <a:schemeClr val="bg2">
                      <a:gamma/>
                      <a:shade val="46275"/>
                      <a:invGamma/>
                    </a:schemeClr>
                  </a:gs>
                  <a:gs pos="50000">
                    <a:schemeClr val="bg2">
                      <a:alpha val="50000"/>
                    </a:schemeClr>
                  </a:gs>
                  <a:gs pos="100000">
                    <a:schemeClr val="bg2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/>
              </a:p>
            </p:txBody>
          </p:sp>
          <p:grpSp>
            <p:nvGrpSpPr>
              <p:cNvPr id="4" name="Group 159"/>
              <p:cNvGrpSpPr>
                <a:grpSpLocks/>
              </p:cNvGrpSpPr>
              <p:nvPr/>
            </p:nvGrpSpPr>
            <p:grpSpPr bwMode="auto">
              <a:xfrm rot="3679437" flipH="1" flipV="1">
                <a:off x="7466831" y="2984805"/>
                <a:ext cx="498784" cy="117300"/>
                <a:chOff x="2528" y="1060"/>
                <a:chExt cx="894" cy="236"/>
              </a:xfrm>
            </p:grpSpPr>
            <p:grpSp>
              <p:nvGrpSpPr>
                <p:cNvPr id="5" name="Group 160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58" name="AutoShape 161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59" name="AutoShape 162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60" name="AutoShape 163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61" name="AutoShape 164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</p:grpSp>
            <p:grpSp>
              <p:nvGrpSpPr>
                <p:cNvPr id="6" name="Group 165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54" name="AutoShape 166"/>
                  <p:cNvSpPr>
                    <a:spLocks noChangeArrowheads="1"/>
                  </p:cNvSpPr>
                  <p:nvPr/>
                </p:nvSpPr>
                <p:spPr bwMode="gray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55" name="AutoShape 167"/>
                  <p:cNvSpPr>
                    <a:spLocks noChangeArrowheads="1"/>
                  </p:cNvSpPr>
                  <p:nvPr/>
                </p:nvSpPr>
                <p:spPr bwMode="gray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56" name="AutoShape 168"/>
                  <p:cNvSpPr>
                    <a:spLocks noChangeArrowheads="1"/>
                  </p:cNvSpPr>
                  <p:nvPr/>
                </p:nvSpPr>
                <p:spPr bwMode="gray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  <p:sp>
                <p:nvSpPr>
                  <p:cNvPr id="57" name="AutoShape 169"/>
                  <p:cNvSpPr>
                    <a:spLocks noChangeArrowheads="1"/>
                  </p:cNvSpPr>
                  <p:nvPr/>
                </p:nvSpPr>
                <p:spPr bwMode="gray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th-TH"/>
                  </a:p>
                </p:txBody>
              </p:sp>
            </p:grpSp>
          </p:grpSp>
          <p:pic>
            <p:nvPicPr>
              <p:cNvPr id="51" name="Picture 171" descr="light_shadow1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prstClr val="black"/>
                  <a:schemeClr val="tx1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gray">
              <a:xfrm rot="2407017">
                <a:off x="7800554" y="2757097"/>
                <a:ext cx="425637" cy="277586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39" name="ลูกศรขวา 23"/>
          <p:cNvSpPr/>
          <p:nvPr/>
        </p:nvSpPr>
        <p:spPr>
          <a:xfrm>
            <a:off x="5786446" y="2369876"/>
            <a:ext cx="285752" cy="285752"/>
          </a:xfrm>
          <a:prstGeom prst="rightArrow">
            <a:avLst/>
          </a:prstGeom>
          <a:solidFill>
            <a:srgbClr val="FFCC66"/>
          </a:solidFill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7" name="Group 42"/>
          <p:cNvGrpSpPr/>
          <p:nvPr/>
        </p:nvGrpSpPr>
        <p:grpSpPr>
          <a:xfrm>
            <a:off x="7429520" y="1973046"/>
            <a:ext cx="1970768" cy="1198069"/>
            <a:chOff x="9185910" y="2285992"/>
            <a:chExt cx="1970768" cy="1198069"/>
          </a:xfrm>
        </p:grpSpPr>
        <p:sp>
          <p:nvSpPr>
            <p:cNvPr id="30" name="สี่เหลี่ยมผืนผ้า 29"/>
            <p:cNvSpPr/>
            <p:nvPr/>
          </p:nvSpPr>
          <p:spPr>
            <a:xfrm>
              <a:off x="9185910" y="2285992"/>
              <a:ext cx="1970768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4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นักธุรกิจ</a:t>
              </a:r>
              <a:endParaRPr lang="th-TH" sz="4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  <p:sp>
          <p:nvSpPr>
            <p:cNvPr id="41" name="สี่เหลี่ยมผืนผ้า 29"/>
            <p:cNvSpPr/>
            <p:nvPr/>
          </p:nvSpPr>
          <p:spPr>
            <a:xfrm>
              <a:off x="9185942" y="2714620"/>
              <a:ext cx="1928794" cy="7694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th-TH" sz="44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cs typeface="IrisUPC" pitchFamily="34" charset="-34"/>
                </a:rPr>
                <a:t>การเมือง</a:t>
              </a:r>
              <a:endParaRPr lang="th-TH" sz="4400" b="1" dirty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sp>
        <p:nvSpPr>
          <p:cNvPr id="40" name="ลูกศรขวา 23"/>
          <p:cNvSpPr/>
          <p:nvPr/>
        </p:nvSpPr>
        <p:spPr>
          <a:xfrm>
            <a:off x="7385276" y="2355128"/>
            <a:ext cx="285752" cy="285752"/>
          </a:xfrm>
          <a:prstGeom prst="rightArrow">
            <a:avLst/>
          </a:prstGeom>
          <a:solidFill>
            <a:srgbClr val="FFCC66"/>
          </a:solidFill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3" name="สี่เหลี่ยมผืนผ้า 13"/>
          <p:cNvSpPr/>
          <p:nvPr/>
        </p:nvSpPr>
        <p:spPr>
          <a:xfrm>
            <a:off x="32" y="770263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FFCC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IrisUPC" pitchFamily="34" charset="-34"/>
              </a:rPr>
              <a:t>           เปลี่ยนแต่ผู้ถืออำนาจรัฐส่วนบน</a:t>
            </a:r>
            <a:endParaRPr lang="th-TH" sz="6000" b="1" dirty="0">
              <a:ln w="19050">
                <a:solidFill>
                  <a:srgbClr val="FFFF00"/>
                </a:solidFill>
                <a:prstDash val="solid"/>
              </a:ln>
              <a:solidFill>
                <a:srgbClr val="FFCC0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cs typeface="IrisUPC" pitchFamily="34" charset="-34"/>
            </a:endParaRPr>
          </a:p>
        </p:txBody>
      </p:sp>
      <p:sp>
        <p:nvSpPr>
          <p:cNvPr id="44" name="Right Brace 43"/>
          <p:cNvSpPr/>
          <p:nvPr/>
        </p:nvSpPr>
        <p:spPr>
          <a:xfrm>
            <a:off x="1142976" y="2857496"/>
            <a:ext cx="357190" cy="3286148"/>
          </a:xfrm>
          <a:prstGeom prst="rightBrace">
            <a:avLst/>
          </a:prstGeom>
          <a:ln w="38100">
            <a:solidFill>
              <a:srgbClr val="FFFF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6" name="สี่เหลี่ยมผืนผ้า 1"/>
          <p:cNvSpPr/>
          <p:nvPr/>
        </p:nvSpPr>
        <p:spPr>
          <a:xfrm>
            <a:off x="1714512" y="4033062"/>
            <a:ext cx="70723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5400" b="1" dirty="0" smtClean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bg1">
                      <a:lumMod val="8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การปกครองรวมศูนย์อำนาจ คงเดิม</a:t>
            </a:r>
            <a:endParaRPr lang="th-TH" sz="5400" b="1" dirty="0">
              <a:ln w="317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bg1">
                    <a:lumMod val="8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 animBg="1"/>
      <p:bldP spid="25" grpId="0"/>
      <p:bldP spid="28" grpId="0"/>
      <p:bldP spid="39" grpId="0" animBg="1"/>
      <p:bldP spid="40" grpId="0" animBg="1"/>
      <p:bldP spid="44" grpId="0" animBg="1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1"/>
          <p:cNvSpPr/>
          <p:nvPr/>
        </p:nvSpPr>
        <p:spPr>
          <a:xfrm>
            <a:off x="0" y="3498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60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การรวมศูนย์อำนาจคือต้นตอของปัญหา</a:t>
            </a:r>
            <a:endParaRPr lang="th-TH" sz="60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5" name="Rectangle 114"/>
          <p:cNvSpPr>
            <a:spLocks noChangeArrowheads="1"/>
          </p:cNvSpPr>
          <p:nvPr/>
        </p:nvSpPr>
        <p:spPr bwMode="hidden">
          <a:xfrm>
            <a:off x="0" y="857232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-32" y="842484"/>
            <a:ext cx="9144032" cy="1015663"/>
            <a:chOff x="-32" y="842484"/>
            <a:chExt cx="9144032" cy="1015663"/>
          </a:xfrm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0" y="1071546"/>
              <a:ext cx="9144000" cy="613914"/>
            </a:xfrm>
            <a:prstGeom prst="rect">
              <a:avLst/>
            </a:prstGeom>
            <a:gradFill rotWithShape="1">
              <a:gsLst>
                <a:gs pos="0">
                  <a:srgbClr val="FFC000">
                    <a:alpha val="75000"/>
                  </a:srgb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3200"/>
            </a:p>
          </p:txBody>
        </p:sp>
        <p:sp>
          <p:nvSpPr>
            <p:cNvPr id="6" name="สี่เหลี่ยมผืนผ้า 2"/>
            <p:cNvSpPr/>
            <p:nvPr/>
          </p:nvSpPr>
          <p:spPr>
            <a:xfrm>
              <a:off x="-32" y="842484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๑. ชุมชนท้องถิ่นอ่อนแอ       ฐานของประเทศอ่อนแอ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-32" y="1428736"/>
            <a:ext cx="9144032" cy="1885365"/>
            <a:chOff x="-32" y="1428736"/>
            <a:chExt cx="9144032" cy="1885365"/>
          </a:xfrm>
        </p:grpSpPr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 rot="10800000">
              <a:off x="0" y="1729236"/>
              <a:ext cx="9144000" cy="1470702"/>
            </a:xfrm>
            <a:prstGeom prst="rect">
              <a:avLst/>
            </a:prstGeom>
            <a:gradFill rotWithShape="1">
              <a:gsLst>
                <a:gs pos="0">
                  <a:srgbClr val="FFC000">
                    <a:alpha val="75000"/>
                  </a:srgb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320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-32" y="1428736"/>
              <a:ext cx="9144032" cy="1885365"/>
              <a:chOff x="-32" y="1428736"/>
              <a:chExt cx="9144064" cy="1885365"/>
            </a:xfrm>
          </p:grpSpPr>
          <p:sp>
            <p:nvSpPr>
              <p:cNvPr id="7" name="สี่เหลี่ยมผืนผ้า 2"/>
              <p:cNvSpPr/>
              <p:nvPr/>
            </p:nvSpPr>
            <p:spPr>
              <a:xfrm>
                <a:off x="-32" y="1428736"/>
                <a:ext cx="9144032" cy="101566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6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AngsanaUPC" pitchFamily="18" charset="-34"/>
                    <a:cs typeface="IrisUPC" pitchFamily="34" charset="-34"/>
                  </a:rPr>
                  <a:t> </a:t>
                </a:r>
                <a:r>
                  <a:rPr lang="th-TH" sz="45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๒. ความขัดแย้งระหว่าง        ความรุนแรงจังหวัดชายแดนใต้</a:t>
                </a:r>
              </a:p>
            </p:txBody>
          </p:sp>
          <p:sp>
            <p:nvSpPr>
              <p:cNvPr id="8" name="สี่เหลี่ยมผืนผ้า 2"/>
              <p:cNvSpPr/>
              <p:nvPr/>
            </p:nvSpPr>
            <p:spPr>
              <a:xfrm>
                <a:off x="0" y="2114403"/>
                <a:ext cx="9144032" cy="70788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     </a:t>
                </a:r>
                <a:r>
                  <a:rPr lang="th-TH" sz="2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วัฒนธรรมท้องถิ่นกับ</a:t>
                </a:r>
              </a:p>
            </p:txBody>
          </p:sp>
          <p:sp>
            <p:nvSpPr>
              <p:cNvPr id="9" name="สี่เหลี่ยมผืนผ้า 2"/>
              <p:cNvSpPr/>
              <p:nvPr/>
            </p:nvSpPr>
            <p:spPr>
              <a:xfrm>
                <a:off x="-32" y="2606215"/>
                <a:ext cx="9144032" cy="70788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     </a:t>
                </a:r>
                <a:r>
                  <a:rPr lang="th-TH" sz="18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>
                        <a:lumMod val="95000"/>
                      </a:schemeClr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อำนาจรวมศูนย์</a:t>
                </a:r>
              </a:p>
            </p:txBody>
          </p:sp>
        </p:grpSp>
      </p:grpSp>
      <p:grpSp>
        <p:nvGrpSpPr>
          <p:cNvPr id="30" name="Group 29"/>
          <p:cNvGrpSpPr/>
          <p:nvPr/>
        </p:nvGrpSpPr>
        <p:grpSpPr>
          <a:xfrm>
            <a:off x="0" y="2981020"/>
            <a:ext cx="9144032" cy="1015663"/>
            <a:chOff x="0" y="2981020"/>
            <a:chExt cx="9144032" cy="1015663"/>
          </a:xfrm>
        </p:grpSpPr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0" y="3239578"/>
              <a:ext cx="9144000" cy="642942"/>
            </a:xfrm>
            <a:prstGeom prst="rect">
              <a:avLst/>
            </a:prstGeom>
            <a:gradFill rotWithShape="1">
              <a:gsLst>
                <a:gs pos="0">
                  <a:srgbClr val="FFC000">
                    <a:alpha val="75000"/>
                  </a:srgb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3200"/>
            </a:p>
          </p:txBody>
        </p:sp>
        <p:sp>
          <p:nvSpPr>
            <p:cNvPr id="10" name="สี่เหลี่ยมผืนผ้า 2"/>
            <p:cNvSpPr/>
            <p:nvPr/>
          </p:nvSpPr>
          <p:spPr>
            <a:xfrm>
              <a:off x="0" y="2981020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๓. ระบบราชการอ่อนแอ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-32" y="3712450"/>
            <a:ext cx="9144032" cy="1015663"/>
            <a:chOff x="-32" y="3712450"/>
            <a:chExt cx="9144032" cy="1015663"/>
          </a:xfrm>
        </p:grpSpPr>
        <p:sp>
          <p:nvSpPr>
            <p:cNvPr id="25" name="Rectangle 11"/>
            <p:cNvSpPr>
              <a:spLocks noChangeArrowheads="1"/>
            </p:cNvSpPr>
            <p:nvPr/>
          </p:nvSpPr>
          <p:spPr bwMode="auto">
            <a:xfrm rot="10800000">
              <a:off x="0" y="3926764"/>
              <a:ext cx="9144000" cy="642942"/>
            </a:xfrm>
            <a:prstGeom prst="rect">
              <a:avLst/>
            </a:prstGeom>
            <a:gradFill rotWithShape="1">
              <a:gsLst>
                <a:gs pos="0">
                  <a:srgbClr val="FFC000">
                    <a:alpha val="75000"/>
                  </a:srgb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3200"/>
            </a:p>
          </p:txBody>
        </p:sp>
        <p:sp>
          <p:nvSpPr>
            <p:cNvPr id="12" name="สี่เหลี่ยมผืนผ้า 2"/>
            <p:cNvSpPr/>
            <p:nvPr/>
          </p:nvSpPr>
          <p:spPr>
            <a:xfrm>
              <a:off x="-32" y="3712450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rgbClr val="FF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rgbClr val="FF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rgbClr val="FFFFCC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๔. คอร์รัปชั่นสูง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-32" y="4338342"/>
            <a:ext cx="9144032" cy="1500198"/>
            <a:chOff x="-32" y="4338342"/>
            <a:chExt cx="9144032" cy="1500198"/>
          </a:xfrm>
        </p:grpSpPr>
        <p:grpSp>
          <p:nvGrpSpPr>
            <p:cNvPr id="32" name="Group 31"/>
            <p:cNvGrpSpPr/>
            <p:nvPr/>
          </p:nvGrpSpPr>
          <p:grpSpPr>
            <a:xfrm>
              <a:off x="-32" y="4338342"/>
              <a:ext cx="9144032" cy="1275740"/>
              <a:chOff x="-32" y="4338342"/>
              <a:chExt cx="9144032" cy="1275740"/>
            </a:xfrm>
          </p:grpSpPr>
          <p:sp>
            <p:nvSpPr>
              <p:cNvPr id="26" name="Rectangle 11"/>
              <p:cNvSpPr>
                <a:spLocks noChangeArrowheads="1"/>
              </p:cNvSpPr>
              <p:nvPr/>
            </p:nvSpPr>
            <p:spPr bwMode="auto">
              <a:xfrm>
                <a:off x="0" y="4611648"/>
                <a:ext cx="9144000" cy="1002434"/>
              </a:xfrm>
              <a:prstGeom prst="rect">
                <a:avLst/>
              </a:prstGeom>
              <a:gradFill rotWithShape="1">
                <a:gsLst>
                  <a:gs pos="0">
                    <a:srgbClr val="FFC000">
                      <a:alpha val="75000"/>
                    </a:srgbClr>
                  </a:gs>
                  <a:gs pos="100000">
                    <a:schemeClr val="tx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th-TH" sz="3200"/>
              </a:p>
            </p:txBody>
          </p:sp>
          <p:sp>
            <p:nvSpPr>
              <p:cNvPr id="13" name="สี่เหลี่ยมผืนผ้า 2"/>
              <p:cNvSpPr/>
              <p:nvPr/>
            </p:nvSpPr>
            <p:spPr>
              <a:xfrm>
                <a:off x="-32" y="4338342"/>
                <a:ext cx="9144032" cy="101566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en-US" sz="6000" b="1" dirty="0" smtClean="0">
                    <a:ln w="19050">
                      <a:noFill/>
                      <a:prstDash val="solid"/>
                    </a:ln>
                    <a:solidFill>
                      <a:schemeClr val="bg1"/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AngsanaUPC" pitchFamily="18" charset="-34"/>
                    <a:cs typeface="IrisUPC" pitchFamily="34" charset="-34"/>
                  </a:rPr>
                  <a:t> </a:t>
                </a:r>
                <a:r>
                  <a:rPr lang="th-TH" sz="4500" b="1" dirty="0" smtClean="0">
                    <a:ln w="19050">
                      <a:noFill/>
                      <a:prstDash val="solid"/>
                    </a:ln>
                    <a:solidFill>
                      <a:schemeClr val="bg1"/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 </a:t>
                </a:r>
                <a:r>
                  <a:rPr lang="th-TH" sz="4000" b="1" dirty="0" smtClean="0">
                    <a:ln w="19050">
                      <a:noFill/>
                      <a:prstDash val="solid"/>
                    </a:ln>
                    <a:solidFill>
                      <a:schemeClr val="bg1"/>
                    </a:solidFill>
                    <a:effectLst>
                      <a:outerShdw blurRad="50000" dist="50800" dir="7500000" algn="tl">
                        <a:srgbClr val="000000">
                          <a:shade val="5000"/>
                          <a:alpha val="35000"/>
                        </a:srgbClr>
                      </a:outerShdw>
                    </a:effectLst>
                    <a:latin typeface="IrisUPC" pitchFamily="34" charset="-34"/>
                    <a:cs typeface="IrisUPC" pitchFamily="34" charset="-34"/>
                  </a:rPr>
                  <a:t>๕. การต่อสู้แย่งชิงอำนาจ      ธนาธิปไตย</a:t>
                </a:r>
              </a:p>
            </p:txBody>
          </p:sp>
        </p:grpSp>
        <p:sp>
          <p:nvSpPr>
            <p:cNvPr id="14" name="สี่เหลี่ยมผืนผ้า 2"/>
            <p:cNvSpPr/>
            <p:nvPr/>
          </p:nvSpPr>
          <p:spPr>
            <a:xfrm>
              <a:off x="-32" y="4822877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    </a:t>
              </a:r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ทางการเมืองรุนแรง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-32" y="5465819"/>
            <a:ext cx="9144032" cy="1015663"/>
            <a:chOff x="-32" y="5465819"/>
            <a:chExt cx="9144032" cy="1015663"/>
          </a:xfrm>
        </p:grpSpPr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 rot="10800000">
              <a:off x="0" y="5668470"/>
              <a:ext cx="9144000" cy="642942"/>
            </a:xfrm>
            <a:prstGeom prst="rect">
              <a:avLst/>
            </a:prstGeom>
            <a:gradFill rotWithShape="1">
              <a:gsLst>
                <a:gs pos="0">
                  <a:srgbClr val="FFC000">
                    <a:alpha val="75000"/>
                  </a:srgbClr>
                </a:gs>
                <a:gs pos="100000">
                  <a:schemeClr val="tx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3200"/>
            </a:p>
          </p:txBody>
        </p:sp>
        <p:sp>
          <p:nvSpPr>
            <p:cNvPr id="15" name="สี่เหลี่ยมผืนผ้า 2"/>
            <p:cNvSpPr/>
            <p:nvPr/>
          </p:nvSpPr>
          <p:spPr>
            <a:xfrm>
              <a:off x="-32" y="5465819"/>
              <a:ext cx="9144032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6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AngsanaUPC" pitchFamily="18" charset="-34"/>
                  <a:cs typeface="IrisUPC" pitchFamily="34" charset="-34"/>
                </a:rPr>
                <a:t> </a:t>
              </a:r>
              <a:r>
                <a:rPr lang="th-TH" sz="45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 </a:t>
              </a:r>
              <a:r>
                <a:rPr lang="th-TH" sz="4000" b="1" dirty="0" smtClean="0">
                  <a:ln w="19050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๖. รัฐประหารทำได้ง่าย</a:t>
              </a: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34988"/>
            <a:ext cx="9144000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500" b="1" dirty="0" smtClean="0">
                <a:ln w="19050">
                  <a:noFill/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กระจายอำนาจให้ประชาชนจัดการตนเอง</a:t>
            </a:r>
            <a:endParaRPr lang="th-TH" sz="5500" b="1" dirty="0">
              <a:ln w="19050">
                <a:noFill/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3" name="Rectangle 114"/>
          <p:cNvSpPr>
            <a:spLocks noChangeArrowheads="1"/>
          </p:cNvSpPr>
          <p:nvPr/>
        </p:nvSpPr>
        <p:spPr bwMode="hidden">
          <a:xfrm>
            <a:off x="0" y="857232"/>
            <a:ext cx="9144000" cy="71437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folHlink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1"/>
          <p:cNvSpPr/>
          <p:nvPr/>
        </p:nvSpPr>
        <p:spPr>
          <a:xfrm>
            <a:off x="0" y="1071546"/>
            <a:ext cx="91439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ชุมชนจัดการตนเอง</a:t>
            </a:r>
            <a:endParaRPr lang="th-TH" sz="5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5" name="สี่เหลี่ยมผืนผ้า 1"/>
          <p:cNvSpPr/>
          <p:nvPr/>
        </p:nvSpPr>
        <p:spPr>
          <a:xfrm>
            <a:off x="0" y="1785926"/>
            <a:ext cx="91439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ท้องถิ่นจัดการตนเอง</a:t>
            </a:r>
            <a:endParaRPr lang="th-TH" sz="5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6" name="สี่เหลี่ยมผืนผ้า 1"/>
          <p:cNvSpPr/>
          <p:nvPr/>
        </p:nvSpPr>
        <p:spPr>
          <a:xfrm>
            <a:off x="0" y="2572732"/>
            <a:ext cx="91439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จังหวัดจัดการตนเอง</a:t>
            </a:r>
            <a:endParaRPr lang="th-TH" sz="54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sp>
        <p:nvSpPr>
          <p:cNvPr id="7" name="สี่เหลี่ยมผืนผ้า 1"/>
          <p:cNvSpPr/>
          <p:nvPr/>
        </p:nvSpPr>
        <p:spPr>
          <a:xfrm>
            <a:off x="-32" y="3642000"/>
            <a:ext cx="9144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  </a:t>
            </a:r>
            <a:r>
              <a:rPr lang="th-TH" sz="5400" b="1" dirty="0" smtClean="0">
                <a:ln w="19050">
                  <a:noFill/>
                  <a:prstDash val="solid"/>
                </a:ln>
                <a:solidFill>
                  <a:srgbClr val="00FFC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ประชาชนปฏิรูป ๓ ระดับ</a:t>
            </a:r>
            <a:endParaRPr lang="th-TH" sz="4800" b="1" dirty="0">
              <a:ln w="19050">
                <a:noFill/>
                <a:prstDash val="solid"/>
              </a:ln>
              <a:solidFill>
                <a:srgbClr val="00FFCC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5429256" y="3967166"/>
            <a:ext cx="285752" cy="285752"/>
            <a:chOff x="2056" y="3284"/>
            <a:chExt cx="680" cy="680"/>
          </a:xfrm>
        </p:grpSpPr>
        <p:pic>
          <p:nvPicPr>
            <p:cNvPr id="9" name="Picture 15" descr="light_shadow"/>
            <p:cNvPicPr>
              <a:picLocks noChangeAspect="1" noChangeArrowheads="1"/>
            </p:cNvPicPr>
            <p:nvPr/>
          </p:nvPicPr>
          <p:blipFill>
            <a:blip r:embed="rId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10" name="Picture 16" descr="circuler_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11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2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sp>
        <p:nvSpPr>
          <p:cNvPr id="13" name="สี่เหลี่ยมผืนผ้า 1"/>
          <p:cNvSpPr/>
          <p:nvPr/>
        </p:nvSpPr>
        <p:spPr>
          <a:xfrm>
            <a:off x="5786478" y="3714752"/>
            <a:ext cx="328611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5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ตนเอง</a:t>
            </a:r>
            <a:endParaRPr lang="th-TH" sz="45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5429256" y="4656745"/>
            <a:ext cx="285752" cy="285752"/>
            <a:chOff x="2056" y="3284"/>
            <a:chExt cx="680" cy="680"/>
          </a:xfrm>
        </p:grpSpPr>
        <p:pic>
          <p:nvPicPr>
            <p:cNvPr id="15" name="Picture 15" descr="light_shadow"/>
            <p:cNvPicPr>
              <a:picLocks noChangeAspect="1" noChangeArrowheads="1"/>
            </p:cNvPicPr>
            <p:nvPr/>
          </p:nvPicPr>
          <p:blipFill>
            <a:blip r:embed="rId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16" name="Picture 16" descr="circuler_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17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8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sp>
        <p:nvSpPr>
          <p:cNvPr id="19" name="สี่เหลี่ยมผืนผ้า 1"/>
          <p:cNvSpPr/>
          <p:nvPr/>
        </p:nvSpPr>
        <p:spPr>
          <a:xfrm>
            <a:off x="5786478" y="4371981"/>
            <a:ext cx="32861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องค์กร</a:t>
            </a:r>
            <a:endParaRPr lang="th-TH" sz="48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5429256" y="5357826"/>
            <a:ext cx="285752" cy="285752"/>
            <a:chOff x="2056" y="3284"/>
            <a:chExt cx="680" cy="680"/>
          </a:xfrm>
        </p:grpSpPr>
        <p:pic>
          <p:nvPicPr>
            <p:cNvPr id="21" name="Picture 15" descr="light_shadow"/>
            <p:cNvPicPr>
              <a:picLocks noChangeAspect="1" noChangeArrowheads="1"/>
            </p:cNvPicPr>
            <p:nvPr/>
          </p:nvPicPr>
          <p:blipFill>
            <a:blip r:embed="rId2" cstate="print">
              <a:lum bright="-78000" contrast="-78000"/>
            </a:blip>
            <a:srcRect/>
            <a:stretch>
              <a:fillRect/>
            </a:stretch>
          </p:blipFill>
          <p:spPr bwMode="gray">
            <a:xfrm>
              <a:off x="2121" y="3817"/>
              <a:ext cx="560" cy="147"/>
            </a:xfrm>
            <a:prstGeom prst="rect">
              <a:avLst/>
            </a:prstGeom>
            <a:noFill/>
          </p:spPr>
        </p:pic>
        <p:pic>
          <p:nvPicPr>
            <p:cNvPr id="22" name="Picture 16" descr="circuler_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2056" y="3284"/>
              <a:ext cx="680" cy="627"/>
            </a:xfrm>
            <a:prstGeom prst="rect">
              <a:avLst/>
            </a:prstGeom>
            <a:noFill/>
          </p:spPr>
        </p:pic>
        <p:sp>
          <p:nvSpPr>
            <p:cNvPr id="23" name="Oval 17"/>
            <p:cNvSpPr>
              <a:spLocks noChangeArrowheads="1"/>
            </p:cNvSpPr>
            <p:nvPr/>
          </p:nvSpPr>
          <p:spPr bwMode="gray">
            <a:xfrm>
              <a:off x="2056" y="3284"/>
              <a:ext cx="679" cy="6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55000"/>
                  </a:schemeClr>
                </a:gs>
                <a:gs pos="50000">
                  <a:schemeClr val="accent2">
                    <a:gamma/>
                    <a:shade val="46275"/>
                    <a:invGamma/>
                    <a:alpha val="89999"/>
                  </a:schemeClr>
                </a:gs>
                <a:gs pos="100000">
                  <a:schemeClr val="accent2">
                    <a:alpha val="55000"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th-TH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24" name="Picture 18" descr="Picture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gray">
            <a:xfrm>
              <a:off x="2123" y="3291"/>
              <a:ext cx="538" cy="221"/>
            </a:xfrm>
            <a:prstGeom prst="rect">
              <a:avLst/>
            </a:prstGeom>
            <a:noFill/>
          </p:spPr>
        </p:pic>
      </p:grpSp>
      <p:sp>
        <p:nvSpPr>
          <p:cNvPr id="25" name="สี่เหลี่ยมผืนผ้า 1"/>
          <p:cNvSpPr/>
          <p:nvPr/>
        </p:nvSpPr>
        <p:spPr>
          <a:xfrm>
            <a:off x="5786478" y="5073062"/>
            <a:ext cx="328611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h-TH" sz="4800" b="1" dirty="0" smtClean="0">
                <a:ln w="19050">
                  <a:noFill/>
                  <a:prstDash val="solid"/>
                </a:ln>
                <a:solidFill>
                  <a:schemeClr val="bg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gsanaUPC" pitchFamily="18" charset="-34"/>
                <a:cs typeface="IrisUPC" pitchFamily="34" charset="-34"/>
              </a:rPr>
              <a:t>นโยบาย</a:t>
            </a:r>
            <a:endParaRPr lang="th-TH" sz="4800" b="1" dirty="0">
              <a:ln w="19050">
                <a:noFill/>
                <a:prstDash val="solid"/>
              </a:ln>
              <a:solidFill>
                <a:schemeClr val="bg1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gsanaUPC" pitchFamily="18" charset="-34"/>
              <a:cs typeface="IrisUPC" pitchFamily="34" charset="-34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13" grpId="0"/>
      <p:bldP spid="19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95E30BDEBABA31458346870BBE7D6379" ma:contentTypeVersion="16" ma:contentTypeDescription="สร้างเอกสารใหม่" ma:contentTypeScope="" ma:versionID="68845215448cb04134ea94c617151ed9">
  <xsd:schema xmlns:xsd="http://www.w3.org/2001/XMLSchema" xmlns:xs="http://www.w3.org/2001/XMLSchema" xmlns:p="http://schemas.microsoft.com/office/2006/metadata/properties" xmlns:ns2="753e08b7-ef84-4e0a-8e0f-a2ef99652104" xmlns:ns3="b0d0289f-147e-4f50-98f7-d8f46b67f120" targetNamespace="http://schemas.microsoft.com/office/2006/metadata/properties" ma:root="true" ma:fieldsID="a0f67902155787be9838b4cc9f2b89d6" ns2:_="" ns3:_="">
    <xsd:import namespace="753e08b7-ef84-4e0a-8e0f-a2ef99652104"/>
    <xsd:import namespace="b0d0289f-147e-4f50-98f7-d8f46b67f1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3e08b7-ef84-4e0a-8e0f-a2ef996521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แท็กรูป" ma:readOnly="false" ma:fieldId="{5cf76f15-5ced-4ddc-b409-7134ff3c332f}" ma:taxonomyMulti="true" ma:sspId="82589e19-ccdd-45ff-bdbf-889a520c89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0289f-147e-4f50-98f7-d8f46b67f12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295f5b12-db03-4006-b30a-c78fafbf9cde}" ma:internalName="TaxCatchAll" ma:showField="CatchAllData" ma:web="b0d0289f-147e-4f50-98f7-d8f46b67f1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3e08b7-ef84-4e0a-8e0f-a2ef99652104">
      <Terms xmlns="http://schemas.microsoft.com/office/infopath/2007/PartnerControls"/>
    </lcf76f155ced4ddcb4097134ff3c332f>
    <TaxCatchAll xmlns="b0d0289f-147e-4f50-98f7-d8f46b67f120" xsi:nil="true"/>
  </documentManagement>
</p:properties>
</file>

<file path=customXml/itemProps1.xml><?xml version="1.0" encoding="utf-8"?>
<ds:datastoreItem xmlns:ds="http://schemas.openxmlformats.org/officeDocument/2006/customXml" ds:itemID="{EE8DA160-E3B6-4A4A-ADAC-EFDE9969BF6F}"/>
</file>

<file path=customXml/itemProps2.xml><?xml version="1.0" encoding="utf-8"?>
<ds:datastoreItem xmlns:ds="http://schemas.openxmlformats.org/officeDocument/2006/customXml" ds:itemID="{A058ECB2-79DB-4620-94F5-6F3B990E9BDC}"/>
</file>

<file path=customXml/itemProps3.xml><?xml version="1.0" encoding="utf-8"?>
<ds:datastoreItem xmlns:ds="http://schemas.openxmlformats.org/officeDocument/2006/customXml" ds:itemID="{AE5684DA-BBBC-4663-A827-E05647E063BF}"/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574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chonlada</dc:creator>
  <cp:lastModifiedBy>Luksamee</cp:lastModifiedBy>
  <cp:revision>229</cp:revision>
  <dcterms:created xsi:type="dcterms:W3CDTF">2011-10-04T03:16:04Z</dcterms:created>
  <dcterms:modified xsi:type="dcterms:W3CDTF">2012-09-07T08:58:26Z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0x01010095E30BDEBABA31458346870BBE7D6379</vt:lpwstr>
  </property>
</Properties>
</file>