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72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0000CC"/>
    <a:srgbClr val="000099"/>
    <a:srgbClr val="99FF33"/>
    <a:srgbClr val="A1DA00"/>
    <a:srgbClr val="99CC00"/>
    <a:srgbClr val="003300"/>
    <a:srgbClr val="FFFFFF"/>
    <a:srgbClr val="339966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2" autoAdjust="0"/>
    <p:restoredTop sz="94660"/>
  </p:normalViewPr>
  <p:slideViewPr>
    <p:cSldViewPr>
      <p:cViewPr varScale="1">
        <p:scale>
          <a:sx n="65" d="100"/>
          <a:sy n="65" d="100"/>
        </p:scale>
        <p:origin x="-5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332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701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232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833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604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71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712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490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62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34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750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1A001A"/>
            </a:gs>
            <a:gs pos="80000">
              <a:srgbClr val="339966"/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B0464-B416-47FC-A46D-C4205833459A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C23DB-4066-4759-A3A4-E5090AE2A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70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07" y="250015"/>
            <a:ext cx="9144000" cy="874729"/>
          </a:xfrm>
        </p:spPr>
        <p:txBody>
          <a:bodyPr>
            <a:noAutofit/>
          </a:bodyPr>
          <a:lstStyle/>
          <a:p>
            <a:r>
              <a:rPr lang="th-TH" sz="42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วิถีสู่การสร้างโรงเรียนคุณภาพ เพื่อสุขภาวะเด็กและเยาวชน </a:t>
            </a:r>
            <a:endParaRPr lang="en-US" sz="4200" dirty="0">
              <a:ln w="19050">
                <a:noFill/>
                <a:prstDash val="solid"/>
              </a:ln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066646"/>
            <a:ext cx="9144000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รากฐานของการพัฒนาประเทศ</a:t>
            </a:r>
            <a:endParaRPr lang="en-US" sz="4800" dirty="0">
              <a:ln w="19050">
                <a:noFill/>
                <a:prstDash val="solid"/>
              </a:ln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4147940"/>
            <a:ext cx="9144000" cy="9372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ประเวศ  วะสี</a:t>
            </a:r>
            <a:endParaRPr lang="en-US" sz="54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60000" endA="900" endPos="58000" dir="5400000" sy="-100000" algn="bl" rotWithShape="0"/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4928628"/>
            <a:ext cx="9144000" cy="7326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000" b="1" dirty="0" smtClean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๒๐  สิงหาคม  ๒๕๕๘</a:t>
            </a:r>
            <a:endParaRPr lang="en-US" sz="4000" dirty="0">
              <a:ln w="19050">
                <a:noFill/>
                <a:prstDash val="solid"/>
              </a:ln>
              <a:solidFill>
                <a:srgbClr val="99FF33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18015" y="5525782"/>
            <a:ext cx="914400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b="1" dirty="0" smtClean="0">
                <a:ln w="19050">
                  <a:noFill/>
                  <a:prstDash val="solid"/>
                </a:ln>
                <a:solidFill>
                  <a:srgbClr val="00330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สานพลังการเรียนรู้ เพื่อสุขภาวะเด็กและเยาวชน, </a:t>
            </a:r>
            <a:r>
              <a:rPr lang="th-TH" b="1" dirty="0" err="1" smtClean="0">
                <a:ln w="19050">
                  <a:noFill/>
                  <a:prstDash val="solid"/>
                </a:ln>
                <a:solidFill>
                  <a:srgbClr val="00330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สสส.</a:t>
            </a:r>
            <a:endParaRPr lang="en-US" dirty="0">
              <a:ln w="19050">
                <a:noFill/>
                <a:prstDash val="solid"/>
              </a:ln>
              <a:solidFill>
                <a:srgbClr val="00330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9218" name="AutoShape 2" descr="data:image/jpeg;base64,/9j/4AAQSkZJRgABAQAAAQABAAD/2wCEAAkGBxQTEhUUEhQVFBQXGCEXGBgXFxQfIRwcHCEfGyIeHhgcIiogGyInGxkgITEhJyktLi4uHyAzOTMsNygtLiwBCgoKDg0OGxAQGzEmICY0NDQtMiwvMC80LywtNCwsNiw0LCwsNCwsLCwsLCwsNTQvLCwvLSwsLDQsLCwsLCwsLP/AABEIAIAAgAMBIgACEQEDEQH/xAAbAAABBQEBAAAAAAAAAAAAAAAFAAIDBAYBB//EAEEQAAIBAwIDBgMFBAgGAwAAAAECAwAEERIhBTFBBhMiUWGBMnGRFCNCUqFigpKxBzNDcsHR4fBjc6KywvEWNFP/xAAaAQABBQEAAAAAAAAAAAAAAAABAAIDBAUG/8QALhEAAQMCBAMIAQUAAAAAAAAAAQACEQMhBBIxQRMiUTJhcYGRsdHwoQUjM3Lh/9oADAMBAAIRAxEAPwDlKnUq6xaqbSp1LFJJNruKQIzirJsmA1PiJfzSHSPYfEfYU0vaNSgqv6/76CpprdY/66RYj+XBZ/4F5e5FU7rjSp4bfK9DM2zt/dX8A/U1Qgs5G+COR88yEc/rQGY3Jyj76KwyhN3GEYR4G2W4AP8AxInQfxbgV2e3ZCAwxncHIII8ww2PtQpuGTDcwzAf8t67Z8SaHKYBQ7mKTIHzGfhPqP1pf1dP3qi7DjVjkQpVPAiS/wBQ2T/+T4Dj5b4ceoPtTZomQ4dWU+TAj+dFr2mx1VciDBsoqVdFdxRlJNpV2u0Uk7TSxTsUqCS7DCWYKu5Pt7k+VV5+JxptEomPWR86f3IxzHqx3qW8k0W7t1kYRL8sa3+o0ihFhZSTyLFENTnl5ADqT0A86ZyulzjYKejTa5uZ+itDjNy5CI7ZY4VIlC5PkAoz+tFrbsoNbG7lJmWMy/Z4zqlZR5seWfIfWj/ZrhSgBLQrNHKjpNeI4DI42wg6DPrWs4XwiOBEJzJJHHo7593IG5y3P2rIxH6hPLRAA6wq9bFBtmCPdAOEcKIaM29rFDC8JJeQZkSU/CCOuKKWfCbnNq0t2SYg3eqiALKTyz+XFZ/s92oE17MXkkMOGMCsANJUDWGQeLOMFc/tbVVTtHdXUcCQzqrPcNE08SjB21J4TnAZM+4rMc8uuTKgc2oTf7K0qdn51SNRfTHRMZWZlUl0znuzvsPWouI2N5olOm3umaUGNJF0hIzzBPU1no+2jJFYO8py1vJLNlRh8ABckDY6uowPrUtz23uljVUhV5RHGZHJKhZJR4ML1BO2OZwaEgXBQFKtOyrcZ7P2cjTjS9j3JUd44HdOWzjAPkR0xzFBOJW97YkK7uEPwsrFkP8AFkD3Fepfabe5ZrWTRJIgBeN1+XiAPMZ6ih3EeGSxGQorXi3Eqh4pGAWKPGDp/wAqvUcc9ln8w71JSxJByu/PyvNk423KWKOT1Ud23sy7fUGrjIpQSRMXjJxkgAq3PSw88dRsab2k4EkQM9pIJrbUVJU6u7YHkT1HrVLs8/3rR9JlKfvL4kPsdvetprmOZxaRtuFddTY9mdiuYpYpKdq7U0qsn4rmKfToYdbBRtnmfIdT7DemuMCSlKH9pHwtunPCNIQOZMjAAfRR9a1XAOFmI/ZYZe5vmCTTMYyw7vP9WDy/1oLwWeOW6lu5Ae4tlD4AJOB4UGOvItXpHZi2dYAzzPcd4e8V5FCsFbcLj0rIx9ZwaKI8T53QxFTJTDPs/wCKHi/EoeHxLpjGZH0xRJpXXI3TPIeprPrx2RpUMiySSKHe3jidQJuQaOQHZZIuW5APPzAo3vFLia6uIJkilXVpS1fKlkH4o5SMB8DVjrkbjFE7DhYjd4bckyEff3DKuvSOUbFebAHY1klyr8MAX1UDcMhiuVkLPNKra4o4x4oycl42kB8a5YEAjbB86MwWdxl2igggLuXJO5Lcgxx101a4HcwJGDGkg1bkmNyT0yTipeHcWHdgt3jNlt+7foxxvjyFCOqDqjjaJ2uqFzwu4KlWitZE0lNJXHh6Jy5eYqpP3YkVrqJ4CsglLA5Rig0pqPkM5VehxUvYntQlxAzmKRMOdgC/Pxc1Hripv/lECyLBKXZ5GbA0Mds7A7benypW2KJbUDiwt06LL9ppprfv5WbS86lmnTURGisFjhjbbc5Zm6+nlpOyHE3xpu5wZnI7uMgBguCV1AcnZRqI6VVIVA7RozW4fDo6E6CDs6AjxHr6UMbgiJLmSVUijjE7SmTM1xowdbkYEYBABxueW3KkDdPdlczL+Uc4vHHZAyM0cXD9JEsKxZLO5xnbpXnvHOGmxuYyMmPIliPmoIOPYbVvrHte0sMUktpIqPkTHmIWABBZSAWUg5yBQbilstxaTW7Ttc3VribW0ZXwvkhRnnlcjnV/BYjh1IPZdZPw1QsMO3sfnyQi6i0yOo5BiB8s5H6Go8V2CcSwpKDk4EcnoyjY/Jlxv6GlW7TNo6J8EWKdVbjNz3adyvxyDVKfJekY+fM+3nRKxiDyIp5Fhn5Dc/oKyc1yZGaQ83Jf69Ppge1JoD3wdApsPTD3ydlsezCBLaBBc/Z5rq4LLhNXeJHgFPTI6+tbPtpxk29u3dECZwRHnGAcfF7eXrQjsw7KOHxiWEIYSxiYfeMfNT0FGu1PC3uDbhCQok+8x+TBzt8wB71zeKcXVHnvVKq4Gtz6X+/hT39yI7USEBiqKRqGfFjY/XrTeERrbRLrzrfdiAWOee5A5DzNQdqMaYEGFBlUYBI2HQY/lXO2V5D9lnR5Hi8PiZFbI+XT9agOplRNGaB1Kn4LxJBCgOvOPyP5/Kqtpx63jg+8kCbv8WRzZq8pjaxIHeXl16qFH+LGrFm/CF3ke5dt+oA9DtjpiouLPRag/TWgyc3kFc7G9rBZWphWMy3DvlEGccgMk8zv0FH+xNhple8vCzTuSFXQ/g8zt1PIDoM+ZoL2E7U2tlGwuB96WyGVQTpxjGedaKy/pMskUgmT4mPwjkTnzoMLbSVJjadXO8U6Zvqeq0fC76Mh0Oo65HG6vg5PnjaqfCeHR95JBNGj90dUZZV2QnOB5gEVD2V7Y20xlVC2VYufCeTk45Z8qIXH/wB2JxyeIgnA6b8zuKlnQhZLmOY5zHCFXh4yycQkgkYd24Xu9xlXxuPPB29x60/i0/dXsGu5WOKUNH3BXeR/PV6A1JfcJY3sEybIA3egbbgeE+vMg/IeVSdpmcGBo2t1IlAJnxyIO0Z/NRveU2WyMu4v4rydZBaXUqMCYw5jkUdUzkY9QDke9FJodJxkMNiGHJgdww9CN6p9uY8X8/qQfqB/lUnC5tVunnG7R/ukax9MkV1I7LXjcCfladVssa8K7by6HVx+EhvpzH0rN8Ts+6leMcgcqfNW3U/T+RrRYqO/su/jwB97GCY/2l5mP59R7jrRD8j82yZQqZHSd1puzCsycPkWKFlETI0rHDrjkqDrnyoZ2kidby4yLiRSqtojuXXwjO5CKSuTkBdupzVTsvMJLQFbc3U9rOHjQPp2k/Fn08W3pWm7Y8LhYieWZYEYaWxGGZ2xths4JC5AGk89q5zFMLarh3qB/wC3VIPeET7UPiGOUHGh1Y+LGx/nRW8u4go7wjS3IMMg+1ZLhPFgYxaPC0ceRDGc4Olge7LIfEuyYJ86N9nL3CGKU4eHY891HI5POod1WcwhsdFW4RcWncpqEWcb+AHr8t65wye07rcRasv+AfmbrirnBOLQiGMGVc48/Wm8K4pEIcGRc5fr5s1KLJEkk66rG/0VSQC0bv8AQW7zbUoJxgelavh89npOoRZ1tzQcsn0rOf0QXqR2bh3CnvOp/ZFa/hfFYQpzIvxt16ajTKfZCs48njv11Vfgd5AC4QoGaRgNK4yM7DYV2Ya79Mf2cZ3x1b16fKncP4nGsUzl1KrIxO/mdqDrezQ6JViaWe4fW8Y06liXc8yAfIGnHYKuGkknyVHtXxKfv3W274SLhQI5FwTsSTC64ONW5DfpR3jFs7rZq8CXJEis5kIQpgfGF339BWa4ZYRzN45BdytIwkhlVYykbtlvCw17L0BxsByrSXcKNfK0kDgWsReOfVhPFsy6fkM0QCU8kCGjZeb9t5gb64PQMB9FFWbOEoiIeYBkcftSYwPmEUfWqFn99JJcuuoGQlVP45G3C/IL4m9MedFo0PU6mJyzHqTuT9f8q6YHlazpr4q7WdytpjbXxUuKSsQQRsRuD5EU6kKcdFXUNtcJbXx1eG3ukAYAkYEm3McsODv0zW04TbP3MlmiPaLCQkErMrlwN9YBx15jPI8xXn/aaHVFA35WeI/vaXX/AMvrRjs7xEXCodAkv7WMi31uQHVsc8dRgZ+vWs3G4cuYKo2sfLdPq081IP8AX5TjxNred5mV5pEYozvhTLp/CgIxGMklVXJOMlgNzsLu3W4C3Fs4Ei8iMHOOaE8hvsaG8Tt1vQe7MX2yIIs66jsjYLxauahuWoCqFzNLaNEqzA3DsHkiG8aRDwqgXmMkhQw3ZtzsMVkFV+1EWctNwzjabRyqIZBtpOynHPSeoolY2wRAudQyTnHPJJ/xrGcL46L1m+0JGkRCIEcHUHbJwsi7PkYONiu2edXr6xghAYXbwhzhcNkEnfwjrsNvnQEx1TH0+bKbH1Rjs5whLaMokYjBdjgfPAP8OKU9/DbKdbgksWAHPc8gB86E8OsvtKu32i40BmTxKU8t8HfH+tC+NcVt7JwIO7aRQzyMwaQrjSNOlTkE+Z2GKImNIRyF7zJko3b2T3Dd5MvdxAllj8z1L9Dkb0AvFiuLt2IlNqdP38Q2LrkY71TqCLz2wAan7TccleLOVjhwrsA4JaGRcBmIHhAcMrAZ2wc9KXBeEhIZXvPubf8AtI30gHTjTJlDgbZU42bAOBypQnCwk+AH3dGbCKaGKV50+0SxFhC2E7x0A2BI2yT/AOqyvaO6FtZMqCVZr5jI0cj6igONQHkOQx5mjvEpElc3N2gS3tmEttKkp+81Dqo9cYHXNYJ+INd3ySyDALg6fyomWx+hzV/BUOI7iHRqlw9MuOY7XPwr6WwTCdIx3Y/vHeRvdtv3RUmKURJAJ5nc/M7/AONOrYYICUqTFLFOxXMUpSlR3Fp3sTxD4mwyf30yce4JFZCGVlYMpKupyCNirDn8q2eKhv7RJjmRMt+dTpb32Kt7j3osfkJkSCp6NcMEOFlf4JxtbvQneiyuTIru6KuJwvQk9T5UeuOJxuFW/i+zO9wEhBbOsoco2V9d8GvPpuzyn4ZiAeksRH/WhYfpRXh/F722A1Il5EhyPEGK46hsagceYrMr4NjjNI+RUdSnTddh+fVHJuxroI47ZkZAkkbuxw6tKQXfwjxEqMaTjGBVBOyndzh5IndAJi7p8XdLtGg076sE4A6L0qPhfFrBowsM01iTP9ofrrPVS24wcdKPPezstwYL21ZndTBqAxGnUEg7n/XzrOfQe3tNKYTVaSPdC7rgrraxxpFLKXjnjV8sG8ekp3iscjUFwSeR6Vc4P2VljkjlBVWEhZmYeIxvHujAHBKyYx6ZoneXFwWnxdWyI0YEJ2JWTqW33HpQu64nbq6tcX+v7kxPFHurseb4G4NAUnONmkqMOeRE6q6sNrAYIpBFNeKrywhVC5J3bRzCAk8s+dQ393lEuL9u5haIrJZsFbUxPPPNtvSs/D2lCokXDbXwQrpWaYjwg+RPL3PtQW4spJ37ye5VnPVRJIR8goCge9XKWCn+UwOm6eyiB2zHv6bKLtDx57oqNIjhj2jiHJRyycbZxXeBw7NIfx5ij9c/1jfJVwuepbFWIeEIPwvKfOTEaj1CIWZvkWFE44cbk5ONOQAAFHJVH4QPKtcubk4dMQ1WalZuTh0xZdApU8CkRRVZOxXcU7FLFCUk3FLFOxXcUpSUdLG4PUcj1HvTyKWKab2SVHiPC0n3JEcn5wNm/wCYo/7h7iszf8LeI/ex4B5NjKn5ONv99K2mK7GxXdSV89Jxn5jkfenNe9lgZHRTU8Q5ltQsJHaaiAqa2PIKuT+lFrLhAB8YDMP7JTgD1kcfCP2Rkn0rRzamGGdyvkDpB+YUDPvXI0CjCgADkBy+lF1Wo4RonPxT3aWUAtgca8NjkMAKv91OQ+fP1qenUqYABoqwCZiu06lijKKbiuYp9LFKUl/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hidden">
          <a:xfrm>
            <a:off x="-32" y="980728"/>
            <a:ext cx="9144032" cy="71438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pic>
        <p:nvPicPr>
          <p:cNvPr id="1026" name="Picture 2" descr="L:\ปฏิรูปการเรียนรู้\LOGO\logo_final-0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636" t="8235" r="3598" b="18413"/>
          <a:stretch>
            <a:fillRect/>
          </a:stretch>
        </p:blipFill>
        <p:spPr bwMode="auto">
          <a:xfrm>
            <a:off x="2643174" y="2428868"/>
            <a:ext cx="1665245" cy="1285884"/>
          </a:xfrm>
          <a:prstGeom prst="rect">
            <a:avLst/>
          </a:prstGeom>
          <a:noFill/>
        </p:spPr>
      </p:pic>
      <p:pic>
        <p:nvPicPr>
          <p:cNvPr id="1028" name="Picture 4" descr="L:\ปฏิรูปการเรียนรู้\LOGO\New-Logo-ThaiHealth-Final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1781" t="4622" r="17043" b="56302"/>
          <a:stretch>
            <a:fillRect/>
          </a:stretch>
        </p:blipFill>
        <p:spPr bwMode="auto">
          <a:xfrm>
            <a:off x="4789759" y="2474328"/>
            <a:ext cx="1319822" cy="11689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57653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724711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3509978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764704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คุณภาพเด็กและเยาวชน</a:t>
            </a:r>
            <a:r>
              <a:rPr lang="th-TH" sz="2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2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</a:t>
            </a:r>
            <a:r>
              <a:rPr lang="en-US" sz="2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อนาคตของประเทศไทย</a:t>
            </a:r>
            <a:endParaRPr lang="en-US" sz="48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1628800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800" b="1" dirty="0" smtClean="0">
                <a:ln w="19050">
                  <a:noFill/>
                  <a:prstDash val="solid"/>
                </a:ln>
                <a:solidFill>
                  <a:srgbClr val="CC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เด็กและเยาวชนเป็นสะพานสู่การพัฒนาทั้งหมด</a:t>
            </a:r>
            <a:endParaRPr lang="en-US" sz="4800" dirty="0">
              <a:ln w="19050">
                <a:noFill/>
                <a:prstDash val="solid"/>
              </a:ln>
              <a:solidFill>
                <a:srgbClr val="CCFF9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0" y="2139126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Bridge to Total Development</a:t>
            </a:r>
            <a:endParaRPr lang="en-US" sz="3200" dirty="0">
              <a:ln w="19050">
                <a:noFill/>
                <a:prstDash val="solid"/>
              </a:ln>
              <a:solidFill>
                <a:srgbClr val="99FF3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3356992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การพัฒนาคุณภาพเด็กและเยาวชน </a:t>
            </a:r>
            <a:r>
              <a:rPr lang="en-US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</a:t>
            </a:r>
            <a:endParaRPr lang="en-US" sz="48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0" y="5019446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CCFF99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ยุทธศาสตร์แห่งการรวมใจไทยทั้งมวล</a:t>
            </a:r>
            <a:endParaRPr lang="en-US" sz="6000" dirty="0">
              <a:ln w="19050">
                <a:noFill/>
                <a:prstDash val="solid"/>
              </a:ln>
              <a:solidFill>
                <a:srgbClr val="CCFF99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4005064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ระเบียบวาระเร่งด่วนแห่งชาติ</a:t>
            </a:r>
            <a:endParaRPr lang="en-US" sz="48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15734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5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36512" y="5643578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3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101600">
                    <a:srgbClr val="000099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เครือข่ายภาคีเพื่อคุณภาพเด็กและเยาวชนกับอนาคตประเทศไทย</a:t>
            </a:r>
            <a:endParaRPr lang="en-US" sz="38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glow rad="101600">
                  <a:srgbClr val="000099">
                    <a:alpha val="40000"/>
                  </a:srgb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60000" endA="900" endPos="58000" dir="5400000" sy="-100000" algn="bl" rotWithShape="0"/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grpSp>
        <p:nvGrpSpPr>
          <p:cNvPr id="99" name="กลุ่ม 98"/>
          <p:cNvGrpSpPr/>
          <p:nvPr/>
        </p:nvGrpSpPr>
        <p:grpSpPr>
          <a:xfrm>
            <a:off x="3333295" y="2300561"/>
            <a:ext cx="2504212" cy="1440160"/>
            <a:chOff x="3333295" y="2300561"/>
            <a:chExt cx="2504212" cy="1440160"/>
          </a:xfrm>
        </p:grpSpPr>
        <p:sp>
          <p:nvSpPr>
            <p:cNvPr id="3" name="Oval 2"/>
            <p:cNvSpPr/>
            <p:nvPr/>
          </p:nvSpPr>
          <p:spPr>
            <a:xfrm>
              <a:off x="3360547" y="2300561"/>
              <a:ext cx="2428892" cy="1440160"/>
            </a:xfrm>
            <a:prstGeom prst="ellipse">
              <a:avLst/>
            </a:prstGeom>
            <a:noFill/>
            <a:ln/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333295" y="2679444"/>
              <a:ext cx="250421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4000" b="1" dirty="0" smtClean="0">
                  <a:solidFill>
                    <a:srgbClr val="99FF33"/>
                  </a:solidFill>
                  <a:effectLst>
                    <a:glow rad="635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เด็กและเยาวชน</a:t>
              </a:r>
              <a:endParaRPr lang="th-TH" sz="4000" b="1" dirty="0">
                <a:solidFill>
                  <a:srgbClr val="99FF33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804090" y="815211"/>
            <a:ext cx="5603170" cy="4570517"/>
            <a:chOff x="1804090" y="815211"/>
            <a:chExt cx="5603170" cy="4570517"/>
          </a:xfrm>
        </p:grpSpPr>
        <p:sp>
          <p:nvSpPr>
            <p:cNvPr id="24" name="Arc 23"/>
            <p:cNvSpPr/>
            <p:nvPr/>
          </p:nvSpPr>
          <p:spPr>
            <a:xfrm rot="19892743">
              <a:off x="2018903" y="889077"/>
              <a:ext cx="2334878" cy="701085"/>
            </a:xfrm>
            <a:prstGeom prst="arc">
              <a:avLst>
                <a:gd name="adj1" fmla="val 12230266"/>
                <a:gd name="adj2" fmla="val 20427808"/>
              </a:avLst>
            </a:prstGeom>
            <a:ln w="38100">
              <a:solidFill>
                <a:srgbClr val="FFC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5" name="Arc 24"/>
            <p:cNvSpPr/>
            <p:nvPr/>
          </p:nvSpPr>
          <p:spPr>
            <a:xfrm rot="17381789">
              <a:off x="1266183" y="2001953"/>
              <a:ext cx="1857612" cy="781797"/>
            </a:xfrm>
            <a:prstGeom prst="arc">
              <a:avLst>
                <a:gd name="adj1" fmla="val 12558075"/>
                <a:gd name="adj2" fmla="val 20765499"/>
              </a:avLst>
            </a:prstGeom>
            <a:ln w="38100">
              <a:solidFill>
                <a:srgbClr val="FFC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6" name="Arc 25"/>
            <p:cNvSpPr/>
            <p:nvPr/>
          </p:nvSpPr>
          <p:spPr>
            <a:xfrm rot="14713713">
              <a:off x="1219055" y="3463349"/>
              <a:ext cx="2122214" cy="840342"/>
            </a:xfrm>
            <a:prstGeom prst="arc">
              <a:avLst>
                <a:gd name="adj1" fmla="val 12558075"/>
                <a:gd name="adj2" fmla="val 20765499"/>
              </a:avLst>
            </a:prstGeom>
            <a:ln w="38100">
              <a:solidFill>
                <a:srgbClr val="FFC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7" name="Arc 26"/>
            <p:cNvSpPr/>
            <p:nvPr/>
          </p:nvSpPr>
          <p:spPr>
            <a:xfrm rot="12112076">
              <a:off x="2431689" y="4789408"/>
              <a:ext cx="1972552" cy="596320"/>
            </a:xfrm>
            <a:prstGeom prst="arc">
              <a:avLst>
                <a:gd name="adj1" fmla="val 12558075"/>
                <a:gd name="adj2" fmla="val 20765499"/>
              </a:avLst>
            </a:prstGeom>
            <a:ln w="38100">
              <a:solidFill>
                <a:srgbClr val="FFC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8" name="Arc 27"/>
            <p:cNvSpPr/>
            <p:nvPr/>
          </p:nvSpPr>
          <p:spPr>
            <a:xfrm rot="8937370">
              <a:off x="4998262" y="4579053"/>
              <a:ext cx="2154904" cy="561795"/>
            </a:xfrm>
            <a:prstGeom prst="arc">
              <a:avLst>
                <a:gd name="adj1" fmla="val 12558075"/>
                <a:gd name="adj2" fmla="val 20765499"/>
              </a:avLst>
            </a:prstGeom>
            <a:ln w="38100">
              <a:solidFill>
                <a:srgbClr val="FFC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9" name="Arc 28"/>
            <p:cNvSpPr/>
            <p:nvPr/>
          </p:nvSpPr>
          <p:spPr>
            <a:xfrm rot="6625294">
              <a:off x="5932600" y="3381475"/>
              <a:ext cx="2504633" cy="444687"/>
            </a:xfrm>
            <a:prstGeom prst="arc">
              <a:avLst>
                <a:gd name="adj1" fmla="val 13058499"/>
                <a:gd name="adj2" fmla="val 20765499"/>
              </a:avLst>
            </a:prstGeom>
            <a:ln w="38100">
              <a:solidFill>
                <a:srgbClr val="FFC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0" name="Arc 29"/>
            <p:cNvSpPr/>
            <p:nvPr/>
          </p:nvSpPr>
          <p:spPr>
            <a:xfrm rot="3622648">
              <a:off x="6144351" y="1837431"/>
              <a:ext cx="1583719" cy="680570"/>
            </a:xfrm>
            <a:prstGeom prst="arc">
              <a:avLst>
                <a:gd name="adj1" fmla="val 12163495"/>
                <a:gd name="adj2" fmla="val 20765499"/>
              </a:avLst>
            </a:prstGeom>
            <a:ln w="38100">
              <a:solidFill>
                <a:srgbClr val="FFC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1" name="Arc 30"/>
            <p:cNvSpPr/>
            <p:nvPr/>
          </p:nvSpPr>
          <p:spPr>
            <a:xfrm rot="1529204">
              <a:off x="4648933" y="815211"/>
              <a:ext cx="2334878" cy="701085"/>
            </a:xfrm>
            <a:prstGeom prst="arc">
              <a:avLst>
                <a:gd name="adj1" fmla="val 12230266"/>
                <a:gd name="adj2" fmla="val 20427808"/>
              </a:avLst>
            </a:prstGeom>
            <a:ln w="38100">
              <a:solidFill>
                <a:srgbClr val="FFC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grpSp>
        <p:nvGrpSpPr>
          <p:cNvPr id="100" name="กลุ่ม 99"/>
          <p:cNvGrpSpPr/>
          <p:nvPr/>
        </p:nvGrpSpPr>
        <p:grpSpPr>
          <a:xfrm>
            <a:off x="3675251" y="3778407"/>
            <a:ext cx="1786066" cy="2076218"/>
            <a:chOff x="3675251" y="3778407"/>
            <a:chExt cx="1786066" cy="2076218"/>
          </a:xfrm>
        </p:grpSpPr>
        <p:sp>
          <p:nvSpPr>
            <p:cNvPr id="6" name="TextBox 5"/>
            <p:cNvSpPr txBox="1"/>
            <p:nvPr/>
          </p:nvSpPr>
          <p:spPr>
            <a:xfrm>
              <a:off x="3675251" y="5085184"/>
              <a:ext cx="178606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๑</a:t>
              </a:r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.ครอบครัว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 flipH="1">
              <a:off x="4572000" y="3778407"/>
              <a:ext cx="2" cy="1512168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2123728" y="1052736"/>
            <a:ext cx="4880584" cy="4032448"/>
            <a:chOff x="2123728" y="1052736"/>
            <a:chExt cx="4880584" cy="4032448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2123728" y="3356992"/>
              <a:ext cx="1872208" cy="1728192"/>
            </a:xfrm>
            <a:prstGeom prst="line">
              <a:avLst/>
            </a:prstGeom>
            <a:ln w="28575">
              <a:solidFill>
                <a:srgbClr val="FFC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000628" y="1073256"/>
              <a:ext cx="2000264" cy="1785950"/>
            </a:xfrm>
            <a:prstGeom prst="line">
              <a:avLst/>
            </a:prstGeom>
            <a:ln w="28575">
              <a:solidFill>
                <a:srgbClr val="FFC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2195736" y="1052736"/>
              <a:ext cx="2016224" cy="1728192"/>
            </a:xfrm>
            <a:prstGeom prst="line">
              <a:avLst/>
            </a:prstGeom>
            <a:ln w="28575">
              <a:solidFill>
                <a:srgbClr val="FFC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148064" y="3356992"/>
              <a:ext cx="1856248" cy="1728192"/>
            </a:xfrm>
            <a:prstGeom prst="line">
              <a:avLst/>
            </a:prstGeom>
            <a:ln w="28575">
              <a:solidFill>
                <a:srgbClr val="FFC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กลุ่ม 100"/>
          <p:cNvGrpSpPr/>
          <p:nvPr/>
        </p:nvGrpSpPr>
        <p:grpSpPr>
          <a:xfrm>
            <a:off x="3739003" y="116632"/>
            <a:ext cx="1636987" cy="2160240"/>
            <a:chOff x="3739003" y="116632"/>
            <a:chExt cx="1636987" cy="2160240"/>
          </a:xfrm>
        </p:grpSpPr>
        <p:sp>
          <p:nvSpPr>
            <p:cNvPr id="7" name="TextBox 6"/>
            <p:cNvSpPr txBox="1"/>
            <p:nvPr/>
          </p:nvSpPr>
          <p:spPr>
            <a:xfrm>
              <a:off x="3739003" y="116632"/>
              <a:ext cx="163698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๒</a:t>
              </a:r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.โรงเรียน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cxnSp>
          <p:nvCxnSpPr>
            <p:cNvPr id="67" name="Straight Connector 33"/>
            <p:cNvCxnSpPr/>
            <p:nvPr/>
          </p:nvCxnSpPr>
          <p:spPr>
            <a:xfrm flipH="1">
              <a:off x="4572000" y="764704"/>
              <a:ext cx="2" cy="1512168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กลุ่ม 103"/>
          <p:cNvGrpSpPr/>
          <p:nvPr/>
        </p:nvGrpSpPr>
        <p:grpSpPr>
          <a:xfrm>
            <a:off x="5846880" y="2575195"/>
            <a:ext cx="3259347" cy="1165526"/>
            <a:chOff x="5846880" y="2575195"/>
            <a:chExt cx="3259347" cy="1165526"/>
          </a:xfrm>
        </p:grpSpPr>
        <p:grpSp>
          <p:nvGrpSpPr>
            <p:cNvPr id="103" name="กลุ่ม 102"/>
            <p:cNvGrpSpPr/>
            <p:nvPr/>
          </p:nvGrpSpPr>
          <p:grpSpPr>
            <a:xfrm>
              <a:off x="6948264" y="2575195"/>
              <a:ext cx="2157963" cy="1165526"/>
              <a:chOff x="6948264" y="2575195"/>
              <a:chExt cx="2157963" cy="1165526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6948264" y="2575195"/>
                <a:ext cx="2157963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sz="44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๔</a:t>
                </a:r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.ประชาสังคม</a:t>
                </a:r>
                <a:endParaRPr lang="th-TH" sz="3600" b="1" dirty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307340" y="3094390"/>
                <a:ext cx="156324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สื่อมวลชน</a:t>
                </a:r>
                <a:endParaRPr lang="th-TH" sz="3600" b="1" dirty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endParaRPr>
              </a:p>
            </p:txBody>
          </p:sp>
        </p:grpSp>
        <p:cxnSp>
          <p:nvCxnSpPr>
            <p:cNvPr id="68" name="Straight Connector 33"/>
            <p:cNvCxnSpPr/>
            <p:nvPr/>
          </p:nvCxnSpPr>
          <p:spPr>
            <a:xfrm>
              <a:off x="5846880" y="3028851"/>
              <a:ext cx="1152126" cy="0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กลุ่ม 101"/>
          <p:cNvGrpSpPr/>
          <p:nvPr/>
        </p:nvGrpSpPr>
        <p:grpSpPr>
          <a:xfrm>
            <a:off x="-24743" y="2596121"/>
            <a:ext cx="3321863" cy="769441"/>
            <a:chOff x="-24743" y="2596121"/>
            <a:chExt cx="3321863" cy="769441"/>
          </a:xfrm>
        </p:grpSpPr>
        <p:sp>
          <p:nvSpPr>
            <p:cNvPr id="8" name="TextBox 7"/>
            <p:cNvSpPr txBox="1"/>
            <p:nvPr/>
          </p:nvSpPr>
          <p:spPr>
            <a:xfrm>
              <a:off x="-24743" y="2596121"/>
              <a:ext cx="230543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๓</a:t>
              </a:r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.ชุมชนท้องถิ่น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cxnSp>
          <p:nvCxnSpPr>
            <p:cNvPr id="70" name="Straight Connector 33"/>
            <p:cNvCxnSpPr/>
            <p:nvPr/>
          </p:nvCxnSpPr>
          <p:spPr>
            <a:xfrm>
              <a:off x="2144994" y="3018218"/>
              <a:ext cx="1152126" cy="0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กลุ่ม 104"/>
          <p:cNvGrpSpPr/>
          <p:nvPr/>
        </p:nvGrpSpPr>
        <p:grpSpPr>
          <a:xfrm>
            <a:off x="1753827" y="3645024"/>
            <a:ext cx="2242109" cy="1512168"/>
            <a:chOff x="1753827" y="3645024"/>
            <a:chExt cx="2242109" cy="1512168"/>
          </a:xfrm>
        </p:grpSpPr>
        <p:sp>
          <p:nvSpPr>
            <p:cNvPr id="12" name="TextBox 11"/>
            <p:cNvSpPr txBox="1"/>
            <p:nvPr/>
          </p:nvSpPr>
          <p:spPr>
            <a:xfrm>
              <a:off x="1753827" y="4387751"/>
              <a:ext cx="87395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๕</a:t>
              </a:r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.รัฐ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cxnSp>
          <p:nvCxnSpPr>
            <p:cNvPr id="71" name="Straight Connector 33"/>
            <p:cNvCxnSpPr/>
            <p:nvPr/>
          </p:nvCxnSpPr>
          <p:spPr>
            <a:xfrm flipV="1">
              <a:off x="2771800" y="3645024"/>
              <a:ext cx="1224136" cy="1008112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กลุ่ม 106"/>
          <p:cNvGrpSpPr/>
          <p:nvPr/>
        </p:nvGrpSpPr>
        <p:grpSpPr>
          <a:xfrm>
            <a:off x="5433736" y="1020837"/>
            <a:ext cx="2865075" cy="1490630"/>
            <a:chOff x="5433736" y="1020837"/>
            <a:chExt cx="2865075" cy="1490630"/>
          </a:xfrm>
        </p:grpSpPr>
        <p:sp>
          <p:nvSpPr>
            <p:cNvPr id="14" name="TextBox 13"/>
            <p:cNvSpPr txBox="1"/>
            <p:nvPr/>
          </p:nvSpPr>
          <p:spPr>
            <a:xfrm>
              <a:off x="6429388" y="1020837"/>
              <a:ext cx="1869423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๗</a:t>
              </a:r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.ภาคธุรกิจ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cxnSp>
          <p:nvCxnSpPr>
            <p:cNvPr id="81" name="Straight Connector 33"/>
            <p:cNvCxnSpPr>
              <a:stCxn id="3" idx="7"/>
            </p:cNvCxnSpPr>
            <p:nvPr/>
          </p:nvCxnSpPr>
          <p:spPr>
            <a:xfrm flipV="1">
              <a:off x="5433736" y="1556792"/>
              <a:ext cx="1010472" cy="954675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กลุ่ม 107"/>
          <p:cNvGrpSpPr/>
          <p:nvPr/>
        </p:nvGrpSpPr>
        <p:grpSpPr>
          <a:xfrm>
            <a:off x="5283870" y="3626181"/>
            <a:ext cx="3788724" cy="1531011"/>
            <a:chOff x="5283870" y="3626181"/>
            <a:chExt cx="3788724" cy="1531011"/>
          </a:xfrm>
        </p:grpSpPr>
        <p:grpSp>
          <p:nvGrpSpPr>
            <p:cNvPr id="62" name="กลุ่ม 61"/>
            <p:cNvGrpSpPr/>
            <p:nvPr/>
          </p:nvGrpSpPr>
          <p:grpSpPr>
            <a:xfrm>
              <a:off x="6268293" y="4153671"/>
              <a:ext cx="2804301" cy="1003521"/>
              <a:chOff x="6268293" y="4139991"/>
              <a:chExt cx="2804301" cy="1003521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6268293" y="4139991"/>
                <a:ext cx="211307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sz="44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๘</a:t>
                </a:r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.องค์กรอิสระ</a:t>
                </a:r>
                <a:endParaRPr lang="th-TH" sz="3600" b="1" dirty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622884" y="4497181"/>
                <a:ext cx="24497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sz="3600" b="1" dirty="0" err="1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สสส.</a:t>
                </a:r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 </a:t>
                </a:r>
                <a:r>
                  <a:rPr lang="th-TH" sz="3600" b="1" dirty="0" err="1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พอช.</a:t>
                </a:r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 </a:t>
                </a:r>
                <a:r>
                  <a:rPr lang="th-TH" sz="3600" b="1" dirty="0" err="1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สสค.</a:t>
                </a:r>
                <a:endParaRPr lang="th-TH" sz="3600" b="1" dirty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endParaRPr>
              </a:p>
            </p:txBody>
          </p:sp>
        </p:grpSp>
        <p:cxnSp>
          <p:nvCxnSpPr>
            <p:cNvPr id="88" name="Straight Connector 33"/>
            <p:cNvCxnSpPr/>
            <p:nvPr/>
          </p:nvCxnSpPr>
          <p:spPr>
            <a:xfrm>
              <a:off x="5283870" y="3626181"/>
              <a:ext cx="1080120" cy="792088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กลุ่ม 105"/>
          <p:cNvGrpSpPr/>
          <p:nvPr/>
        </p:nvGrpSpPr>
        <p:grpSpPr>
          <a:xfrm>
            <a:off x="1067742" y="1039680"/>
            <a:ext cx="2648508" cy="1471787"/>
            <a:chOff x="1067742" y="1039680"/>
            <a:chExt cx="2648508" cy="1471787"/>
          </a:xfrm>
        </p:grpSpPr>
        <p:sp>
          <p:nvSpPr>
            <p:cNvPr id="13" name="TextBox 12"/>
            <p:cNvSpPr txBox="1"/>
            <p:nvPr/>
          </p:nvSpPr>
          <p:spPr>
            <a:xfrm>
              <a:off x="1067742" y="1039680"/>
              <a:ext cx="156004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๖</a:t>
              </a:r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.วิชาการ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cxnSp>
          <p:nvCxnSpPr>
            <p:cNvPr id="92" name="Straight Connector 33"/>
            <p:cNvCxnSpPr>
              <a:endCxn id="3" idx="1"/>
            </p:cNvCxnSpPr>
            <p:nvPr/>
          </p:nvCxnSpPr>
          <p:spPr>
            <a:xfrm>
              <a:off x="2555776" y="1700808"/>
              <a:ext cx="1160474" cy="810659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tcharin\Desktop\Brain-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-5274" t="19653" r="-2927"/>
          <a:stretch>
            <a:fillRect/>
          </a:stretch>
        </p:blipFill>
        <p:spPr bwMode="auto">
          <a:xfrm>
            <a:off x="2285984" y="2000240"/>
            <a:ext cx="3546207" cy="2519122"/>
          </a:xfrm>
          <a:prstGeom prst="rect">
            <a:avLst/>
          </a:prstGeom>
          <a:noFill/>
          <a:effectLst>
            <a:glow rad="63500">
              <a:srgbClr val="99FF33">
                <a:alpha val="40000"/>
              </a:srgbClr>
            </a:glow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-22773" y="142852"/>
            <a:ext cx="9144000" cy="9752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ea typeface="+mj-ea"/>
                <a:cs typeface="IrisUPC" panose="020B0604020202020204" pitchFamily="34" charset="-34"/>
              </a:rPr>
              <a:t>ไปให้พ้นกับดักสมองส่วนหลัง</a:t>
            </a:r>
            <a:endParaRPr kumimoji="0" lang="en-US" sz="5400" b="0" i="0" u="none" strike="noStrike" kern="1200" cap="none" spc="0" normalizeH="0" baseline="0" noProof="0" dirty="0">
              <a:ln w="19050">
                <a:noFill/>
                <a:prstDash val="solid"/>
              </a:ln>
              <a:solidFill>
                <a:schemeClr val="bg1"/>
              </a:solidFill>
              <a:effectLst/>
              <a:uLnTx/>
              <a:uFillTx/>
              <a:latin typeface="IrisUPC" panose="020B0604020202020204" pitchFamily="34" charset="-34"/>
              <a:ea typeface="+mj-ea"/>
              <a:cs typeface="IrisUPC" panose="020B0604020202020204" pitchFamily="34" charset="-34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hidden">
          <a:xfrm>
            <a:off x="-32" y="928670"/>
            <a:ext cx="9144032" cy="71438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5143512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5400" b="1" dirty="0" smtClean="0">
                <a:ln w="19050">
                  <a:noFill/>
                  <a:prstDash val="solid"/>
                </a:ln>
                <a:solidFill>
                  <a:srgbClr val="CCFF99"/>
                </a:solidFill>
                <a:effectLst>
                  <a:glow rad="101600">
                    <a:srgbClr val="0000CC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ยุทธศาสตร์สมองส่วนหน้า</a:t>
            </a:r>
            <a:endParaRPr lang="en-US" sz="5400" dirty="0">
              <a:ln w="19050">
                <a:noFill/>
                <a:prstDash val="solid"/>
              </a:ln>
              <a:solidFill>
                <a:srgbClr val="CCFF99"/>
              </a:solidFill>
              <a:effectLst>
                <a:glow rad="101600">
                  <a:srgbClr val="0000CC">
                    <a:alpha val="40000"/>
                  </a:srgb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4572000" y="1500174"/>
            <a:ext cx="4572000" cy="1357320"/>
            <a:chOff x="4572000" y="1500174"/>
            <a:chExt cx="4572000" cy="1357320"/>
          </a:xfrm>
        </p:grpSpPr>
        <p:sp>
          <p:nvSpPr>
            <p:cNvPr id="9" name="Title 1"/>
            <p:cNvSpPr txBox="1">
              <a:spLocks/>
            </p:cNvSpPr>
            <p:nvPr/>
          </p:nvSpPr>
          <p:spPr>
            <a:xfrm>
              <a:off x="5572132" y="1500174"/>
              <a:ext cx="3571868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rgbClr val="99FF3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สมองสัตว์เลี้ยงลูกด้วยนม</a:t>
              </a:r>
              <a:endParaRPr lang="en-US" sz="3600" dirty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4572000" y="1857364"/>
              <a:ext cx="1000134" cy="1000130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786315" y="2421476"/>
            <a:ext cx="4293671" cy="2436284"/>
            <a:chOff x="4786315" y="2421476"/>
            <a:chExt cx="4293671" cy="2436284"/>
          </a:xfrm>
        </p:grpSpPr>
        <p:sp>
          <p:nvSpPr>
            <p:cNvPr id="10" name="Title 1"/>
            <p:cNvSpPr txBox="1">
              <a:spLocks/>
            </p:cNvSpPr>
            <p:nvPr/>
          </p:nvSpPr>
          <p:spPr>
            <a:xfrm>
              <a:off x="5612038" y="2421476"/>
              <a:ext cx="3214710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rgbClr val="99FF3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สมองสัตว์เลื้อยคลาน</a:t>
              </a:r>
              <a:endParaRPr lang="en-US" sz="3600" dirty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2" name="Title 1"/>
            <p:cNvSpPr txBox="1">
              <a:spLocks/>
            </p:cNvSpPr>
            <p:nvPr/>
          </p:nvSpPr>
          <p:spPr>
            <a:xfrm>
              <a:off x="5508118" y="2857496"/>
              <a:ext cx="3571868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6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= </a:t>
              </a:r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ความอยู่รอด การต่อสู้</a:t>
              </a:r>
              <a:endParaRPr lang="en-US" sz="36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3" name="Title 1"/>
            <p:cNvSpPr txBox="1">
              <a:spLocks/>
            </p:cNvSpPr>
            <p:nvPr/>
          </p:nvSpPr>
          <p:spPr>
            <a:xfrm>
              <a:off x="5500694" y="4214818"/>
              <a:ext cx="3571868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สัมพันธภาพทางดิ่ง</a:t>
              </a:r>
              <a:endParaRPr lang="en-US" sz="36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27" name="Straight Connector 26"/>
            <p:cNvCxnSpPr>
              <a:endCxn id="10" idx="1"/>
            </p:cNvCxnSpPr>
            <p:nvPr/>
          </p:nvCxnSpPr>
          <p:spPr>
            <a:xfrm rot="5400000" flipH="1" flipV="1">
              <a:off x="4784712" y="2744550"/>
              <a:ext cx="828929" cy="825724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ลูกศรเชื่อมต่อแบบตรง 23"/>
            <p:cNvCxnSpPr/>
            <p:nvPr/>
          </p:nvCxnSpPr>
          <p:spPr>
            <a:xfrm flipV="1">
              <a:off x="7286644" y="3429000"/>
              <a:ext cx="0" cy="792088"/>
            </a:xfrm>
            <a:prstGeom prst="straightConnector1">
              <a:avLst/>
            </a:prstGeom>
            <a:ln w="38100">
              <a:solidFill>
                <a:srgbClr val="99FF33"/>
              </a:solidFill>
              <a:prstDash val="sysDash"/>
              <a:tailEnd type="arrow"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15766" y="1515940"/>
            <a:ext cx="3127474" cy="3365960"/>
            <a:chOff x="15766" y="1515940"/>
            <a:chExt cx="3127474" cy="3365960"/>
          </a:xfrm>
        </p:grpSpPr>
        <p:sp>
          <p:nvSpPr>
            <p:cNvPr id="11" name="Title 1"/>
            <p:cNvSpPr txBox="1">
              <a:spLocks/>
            </p:cNvSpPr>
            <p:nvPr/>
          </p:nvSpPr>
          <p:spPr>
            <a:xfrm>
              <a:off x="142876" y="1515940"/>
              <a:ext cx="2285984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rgbClr val="99FF3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สมองส่วนหน้า</a:t>
              </a:r>
              <a:endParaRPr lang="en-US" sz="3600" dirty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4" name="Title 1"/>
            <p:cNvSpPr txBox="1">
              <a:spLocks/>
            </p:cNvSpPr>
            <p:nvPr/>
          </p:nvSpPr>
          <p:spPr>
            <a:xfrm>
              <a:off x="134502" y="2071678"/>
              <a:ext cx="2428860" cy="5715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สติปัญญา</a:t>
              </a:r>
              <a:endParaRPr lang="en-US" sz="36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5" name="Title 1"/>
            <p:cNvSpPr txBox="1">
              <a:spLocks/>
            </p:cNvSpPr>
            <p:nvPr/>
          </p:nvSpPr>
          <p:spPr>
            <a:xfrm>
              <a:off x="142876" y="2897402"/>
              <a:ext cx="2571736" cy="5715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ศีลธรรม ความสุข</a:t>
              </a:r>
              <a:endParaRPr lang="en-US" sz="36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6" name="Title 1"/>
            <p:cNvSpPr txBox="1">
              <a:spLocks/>
            </p:cNvSpPr>
            <p:nvPr/>
          </p:nvSpPr>
          <p:spPr>
            <a:xfrm>
              <a:off x="15766" y="4238958"/>
              <a:ext cx="2786050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สัมพันธภาพทางราบ</a:t>
              </a:r>
              <a:endParaRPr lang="en-US" sz="36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2214546" y="1837411"/>
              <a:ext cx="928694" cy="734333"/>
            </a:xfrm>
            <a:prstGeom prst="line">
              <a:avLst/>
            </a:prstGeom>
            <a:ln w="28575">
              <a:solidFill>
                <a:srgbClr val="CCFF99"/>
              </a:solidFill>
              <a:prstDash val="sysDash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itle 1"/>
            <p:cNvSpPr txBox="1">
              <a:spLocks/>
            </p:cNvSpPr>
            <p:nvPr/>
          </p:nvSpPr>
          <p:spPr>
            <a:xfrm>
              <a:off x="205940" y="2484540"/>
              <a:ext cx="2285984" cy="5715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วิจารณญาณ</a:t>
              </a:r>
              <a:endParaRPr lang="en-US" sz="36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33" name="ลูกศรเชื่อมต่อแบบตรง 23"/>
            <p:cNvCxnSpPr/>
            <p:nvPr/>
          </p:nvCxnSpPr>
          <p:spPr>
            <a:xfrm flipV="1">
              <a:off x="1373056" y="3453140"/>
              <a:ext cx="0" cy="792088"/>
            </a:xfrm>
            <a:prstGeom prst="straightConnector1">
              <a:avLst/>
            </a:prstGeom>
            <a:ln w="38100">
              <a:solidFill>
                <a:srgbClr val="99FF33"/>
              </a:solidFill>
              <a:prstDash val="sysDash"/>
              <a:tailEnd type="arrow"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556792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2400" y="4077072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3413497"/>
            <a:ext cx="9144000" cy="8727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188640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โรงเรียน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จุดยุทธศาสตร์ของการปฏิรูป</a:t>
            </a:r>
            <a:endParaRPr lang="en-US" sz="4800" dirty="0">
              <a:ln w="19050">
                <a:noFill/>
                <a:prstDash val="solid"/>
              </a:ln>
              <a:solidFill>
                <a:srgbClr val="99FF3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1340768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5400" b="1" dirty="0" smtClean="0">
                <a:ln w="19050">
                  <a:noFill/>
                  <a:prstDash val="solid"/>
                </a:ln>
                <a:solidFill>
                  <a:srgbClr val="CC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ครู</a:t>
            </a:r>
            <a:r>
              <a:rPr lang="th-TH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กู้แผ่นดิน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rgbClr val="CC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ครู</a:t>
            </a:r>
            <a:r>
              <a:rPr lang="th-TH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คือเมล็ดพันธุ์แห่งความดี</a:t>
            </a:r>
            <a:endParaRPr lang="en-US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0" y="2357430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ปรับแนวคิด </a:t>
            </a:r>
            <a:r>
              <a:rPr lang="en-US" sz="32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dirty="0" err="1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Reconceptualization</a:t>
            </a:r>
            <a:r>
              <a:rPr lang="en-US" sz="32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)</a:t>
            </a:r>
            <a:endParaRPr lang="en-US" sz="32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3214686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800" b="1" dirty="0" smtClean="0">
                <a:ln w="19050">
                  <a:noFill/>
                  <a:prstDash val="solid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โรงเรียนคือที่ถ่ายทอดเนื้อหาวิชา</a:t>
            </a:r>
            <a:endParaRPr lang="en-US" sz="4800" dirty="0">
              <a:ln w="19050">
                <a:noFill/>
                <a:prstDash val="solid"/>
              </a:ln>
              <a:solidFill>
                <a:srgbClr val="FFC000"/>
              </a:solidFill>
              <a:effectLst>
                <a:glow rad="101600">
                  <a:schemeClr val="tx1"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hidden">
          <a:xfrm>
            <a:off x="-32" y="980728"/>
            <a:ext cx="9144032" cy="71438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0" y="4077072"/>
            <a:ext cx="9144000" cy="1872208"/>
            <a:chOff x="0" y="4077072"/>
            <a:chExt cx="9144000" cy="1872208"/>
          </a:xfrm>
        </p:grpSpPr>
        <p:sp>
          <p:nvSpPr>
            <p:cNvPr id="16" name="Title 1"/>
            <p:cNvSpPr txBox="1">
              <a:spLocks/>
            </p:cNvSpPr>
            <p:nvPr/>
          </p:nvSpPr>
          <p:spPr>
            <a:xfrm>
              <a:off x="0" y="4581128"/>
              <a:ext cx="9144000" cy="78581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th-TH" sz="4800" b="1" dirty="0" smtClean="0">
                  <a:ln w="19050">
                    <a:noFill/>
                    <a:prstDash val="solid"/>
                  </a:ln>
                  <a:solidFill>
                    <a:srgbClr val="99FF33"/>
                  </a:solidFill>
                  <a:effectLst>
                    <a:glow rad="101600">
                      <a:srgbClr val="0000CC">
                        <a:alpha val="40000"/>
                      </a:srgbClr>
                    </a:glow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โรงเรียนคือสถานส่งเสริมความเชื่อมโยงชีวิต</a:t>
              </a:r>
              <a:endParaRPr lang="en-US" sz="4800" dirty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glow rad="101600">
                    <a:srgbClr val="0000CC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0" name="Title 1"/>
            <p:cNvSpPr txBox="1">
              <a:spLocks/>
            </p:cNvSpPr>
            <p:nvPr/>
          </p:nvSpPr>
          <p:spPr>
            <a:xfrm>
              <a:off x="0" y="5163462"/>
              <a:ext cx="9144000" cy="78581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th-TH" sz="4800" b="1" dirty="0" smtClean="0">
                  <a:ln w="19050">
                    <a:noFill/>
                    <a:prstDash val="solid"/>
                  </a:ln>
                  <a:solidFill>
                    <a:srgbClr val="99FF33"/>
                  </a:solidFill>
                  <a:effectLst>
                    <a:glow rad="101600">
                      <a:srgbClr val="0000CC">
                        <a:alpha val="40000"/>
                      </a:srgbClr>
                    </a:glow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และสังคมด้วยการเรียนรู้</a:t>
              </a:r>
              <a:endParaRPr lang="en-US" sz="4800" dirty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glow rad="101600">
                    <a:srgbClr val="0000CC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2" name="Down Arrow 11"/>
            <p:cNvSpPr/>
            <p:nvPr/>
          </p:nvSpPr>
          <p:spPr>
            <a:xfrm>
              <a:off x="4360679" y="4077072"/>
              <a:ext cx="395446" cy="504056"/>
            </a:xfrm>
            <a:prstGeom prst="downArrow">
              <a:avLst/>
            </a:prstGeom>
            <a:ln/>
            <a:effectLst>
              <a:glow rad="63500">
                <a:schemeClr val="accent3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</p:spTree>
    <p:extLst>
      <p:ext uri="{BB962C8B-B14F-4D97-AF65-F5344CB8AC3E}">
        <p14:creationId xmlns:p14="http://schemas.microsoft.com/office/powerpoint/2010/main" xmlns="" val="26215734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338926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หงายของที่คว่ำ</a:t>
            </a:r>
            <a:endParaRPr lang="en-US" sz="60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hidden">
          <a:xfrm>
            <a:off x="-32" y="1052736"/>
            <a:ext cx="9144032" cy="71438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0" y="5357826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101600">
                    <a:srgbClr val="000099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ครู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rgbClr val="0000CC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b="1" dirty="0" smtClean="0">
                <a:ln w="19050">
                  <a:noFill/>
                  <a:prstDash val="solid"/>
                </a:ln>
                <a:solidFill>
                  <a:srgbClr val="0000CC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</a:t>
            </a:r>
            <a:r>
              <a:rPr lang="en-US" sz="5400" b="1" dirty="0" smtClean="0">
                <a:ln w="19050">
                  <a:noFill/>
                  <a:prstDash val="solid"/>
                </a:ln>
                <a:solidFill>
                  <a:srgbClr val="0000CC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rgbClr val="CCFF99"/>
                </a:solidFill>
                <a:effectLst>
                  <a:glow rad="101600">
                    <a:srgbClr val="0000CC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ผู้นำนำการเปลี่ยนแปลง</a:t>
            </a:r>
            <a:endParaRPr lang="en-US" sz="5400" dirty="0">
              <a:ln w="19050">
                <a:noFill/>
                <a:prstDash val="solid"/>
              </a:ln>
              <a:solidFill>
                <a:srgbClr val="CCFF99"/>
              </a:solidFill>
              <a:effectLst>
                <a:glow rad="101600">
                  <a:srgbClr val="0000CC">
                    <a:alpha val="40000"/>
                  </a:srgb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8" name="Right Arrow 37"/>
          <p:cNvSpPr/>
          <p:nvPr/>
        </p:nvSpPr>
        <p:spPr>
          <a:xfrm>
            <a:off x="2714612" y="3357562"/>
            <a:ext cx="571504" cy="571504"/>
          </a:xfrm>
          <a:prstGeom prst="righ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28" name="Picture 4" descr="C:\Users\Watcharin\Downloads\บ้าน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6000" contrast="19000"/>
          </a:blip>
          <a:srcRect l="15733" t="8970" r="19369" b="15421"/>
          <a:stretch>
            <a:fillRect/>
          </a:stretch>
        </p:blipFill>
        <p:spPr bwMode="auto">
          <a:xfrm>
            <a:off x="0" y="1785926"/>
            <a:ext cx="2643173" cy="2786082"/>
          </a:xfrm>
          <a:prstGeom prst="rect">
            <a:avLst/>
          </a:prstGeom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47" name="Group 46"/>
          <p:cNvGrpSpPr/>
          <p:nvPr/>
        </p:nvGrpSpPr>
        <p:grpSpPr>
          <a:xfrm>
            <a:off x="3081891" y="1317392"/>
            <a:ext cx="5617753" cy="3699010"/>
            <a:chOff x="3081891" y="1317392"/>
            <a:chExt cx="5617753" cy="3699010"/>
          </a:xfrm>
        </p:grpSpPr>
        <p:sp>
          <p:nvSpPr>
            <p:cNvPr id="4" name="TextBox 3"/>
            <p:cNvSpPr txBox="1"/>
            <p:nvPr/>
          </p:nvSpPr>
          <p:spPr>
            <a:xfrm>
              <a:off x="5612038" y="2714620"/>
              <a:ext cx="151355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4400" b="1" dirty="0" smtClean="0">
                  <a:solidFill>
                    <a:srgbClr val="99FF33"/>
                  </a:solidFill>
                  <a:latin typeface="IrisUPC" pitchFamily="34" charset="-34"/>
                  <a:cs typeface="IrisUPC" pitchFamily="34" charset="-34"/>
                </a:rPr>
                <a:t>โรงเรียน</a:t>
              </a:r>
              <a:endParaRPr lang="th-TH" sz="4400" b="1" dirty="0">
                <a:solidFill>
                  <a:srgbClr val="99FF33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627804" y="4370071"/>
              <a:ext cx="14510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ครอบครัว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86248" y="1357298"/>
              <a:ext cx="185820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ระบบสุขภาพ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603928" y="2143116"/>
              <a:ext cx="108234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ภาครัฐ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57554" y="4143380"/>
              <a:ext cx="21419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สภาผู้นำชุมชน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081891" y="2183022"/>
              <a:ext cx="202170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องค์กรท้องถิ่น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786578" y="1317392"/>
              <a:ext cx="177644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ภาควิชาการ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572396" y="3214686"/>
              <a:ext cx="54854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วัด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230972" y="4111848"/>
              <a:ext cx="14686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ภาคธุรกิจ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5286380" y="2000240"/>
              <a:ext cx="2143140" cy="2214578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5072066" y="2571744"/>
              <a:ext cx="571504" cy="357190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6770812" y="3444766"/>
              <a:ext cx="642942" cy="642942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000760" y="4071942"/>
              <a:ext cx="714380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6715140" y="2000240"/>
              <a:ext cx="714380" cy="714380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286380" y="3500438"/>
              <a:ext cx="642942" cy="642942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 flipV="1">
              <a:off x="5072066" y="3254592"/>
              <a:ext cx="571504" cy="357190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0800000" flipV="1">
              <a:off x="7143768" y="2571744"/>
              <a:ext cx="500066" cy="357190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7143768" y="3286124"/>
              <a:ext cx="500066" cy="285752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V="1">
              <a:off x="5310029" y="2048029"/>
              <a:ext cx="714380" cy="618802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Group 28"/>
            <p:cNvGrpSpPr/>
            <p:nvPr/>
          </p:nvGrpSpPr>
          <p:grpSpPr>
            <a:xfrm>
              <a:off x="3586668" y="3143248"/>
              <a:ext cx="1556836" cy="1035053"/>
              <a:chOff x="3143240" y="3500438"/>
              <a:chExt cx="1556836" cy="1035053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143240" y="3500438"/>
                <a:ext cx="155683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เทคโนโลยี</a:t>
                </a:r>
                <a:endParaRPr lang="th-TH" sz="3600" b="1" dirty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349982" y="3889160"/>
                <a:ext cx="107914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สื่อสาร</a:t>
                </a:r>
                <a:endParaRPr lang="th-TH" sz="3600" b="1" dirty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endParaRPr>
              </a:p>
            </p:txBody>
          </p:sp>
        </p:grp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7" grpId="0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60648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เด็กและเยาวชนทั้งมวล</a:t>
            </a:r>
            <a:endParaRPr lang="en-US" sz="60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hidden">
          <a:xfrm>
            <a:off x="-32" y="981298"/>
            <a:ext cx="9144032" cy="71438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071546"/>
            <a:ext cx="91440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๘๐,๐๐๐</a:t>
            </a:r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ตำบล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๘๐,๐๐๐</a:t>
            </a:r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หมู่บ้าน</a:t>
            </a:r>
            <a:endParaRPr lang="en-US" sz="48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988840"/>
            <a:ext cx="2357422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000" b="1" dirty="0" smtClean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เด็กปฐมวัย</a:t>
            </a:r>
            <a:endParaRPr lang="en-US" sz="4000" dirty="0">
              <a:ln w="19050">
                <a:noFill/>
                <a:prstDash val="solid"/>
              </a:ln>
              <a:solidFill>
                <a:srgbClr val="99FF3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357422" y="1988840"/>
            <a:ext cx="3654738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000" b="1" dirty="0" smtClean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เยาวชนในโรงเรียน</a:t>
            </a:r>
            <a:endParaRPr lang="en-US" sz="4000" dirty="0">
              <a:ln w="19050">
                <a:noFill/>
                <a:prstDash val="solid"/>
              </a:ln>
              <a:solidFill>
                <a:srgbClr val="99FF3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786446" y="1988840"/>
            <a:ext cx="3350746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000" b="1" dirty="0" smtClean="0">
                <a:ln w="19050">
                  <a:noFill/>
                  <a:prstDash val="solid"/>
                </a:ln>
                <a:solidFill>
                  <a:srgbClr val="99FF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เยาวชนนอกโรงเรียน</a:t>
            </a:r>
            <a:endParaRPr lang="en-US" sz="4000" dirty="0">
              <a:ln w="19050">
                <a:noFill/>
                <a:prstDash val="solid"/>
              </a:ln>
              <a:solidFill>
                <a:srgbClr val="99FF3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grpSp>
        <p:nvGrpSpPr>
          <p:cNvPr id="24" name="กลุ่ม 23"/>
          <p:cNvGrpSpPr/>
          <p:nvPr/>
        </p:nvGrpSpPr>
        <p:grpSpPr>
          <a:xfrm>
            <a:off x="63064" y="2636912"/>
            <a:ext cx="3651680" cy="2690385"/>
            <a:chOff x="63064" y="2636912"/>
            <a:chExt cx="3651680" cy="2690385"/>
          </a:xfrm>
        </p:grpSpPr>
        <p:sp>
          <p:nvSpPr>
            <p:cNvPr id="8" name="Title 1"/>
            <p:cNvSpPr txBox="1">
              <a:spLocks/>
            </p:cNvSpPr>
            <p:nvPr/>
          </p:nvSpPr>
          <p:spPr>
            <a:xfrm>
              <a:off x="357158" y="2636912"/>
              <a:ext cx="2536834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พ่อ แม่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9" name="Title 1"/>
            <p:cNvSpPr txBox="1">
              <a:spLocks/>
            </p:cNvSpPr>
            <p:nvPr/>
          </p:nvSpPr>
          <p:spPr>
            <a:xfrm>
              <a:off x="357158" y="3308760"/>
              <a:ext cx="2536834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พี่เลี้ยง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0" name="Title 1"/>
            <p:cNvSpPr txBox="1">
              <a:spLocks/>
            </p:cNvSpPr>
            <p:nvPr/>
          </p:nvSpPr>
          <p:spPr>
            <a:xfrm>
              <a:off x="357158" y="3969975"/>
              <a:ext cx="2536834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ครูอนุบาล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1" name="Title 1"/>
            <p:cNvSpPr txBox="1">
              <a:spLocks/>
            </p:cNvSpPr>
            <p:nvPr/>
          </p:nvSpPr>
          <p:spPr>
            <a:xfrm>
              <a:off x="357158" y="4684355"/>
              <a:ext cx="3357586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ครูพี่เลี้ยงศูนย์เด็กเล็ก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pic>
          <p:nvPicPr>
            <p:cNvPr id="16" name="Picture 112" descr="season_2"/>
            <p:cNvPicPr>
              <a:picLocks noChangeAspect="1" noChangeArrowheads="1"/>
            </p:cNvPicPr>
            <p:nvPr/>
          </p:nvPicPr>
          <p:blipFill>
            <a:blip r:embed="rId2" cstate="print"/>
            <a:srcRect l="53087" t="15094" r="12962" b="45284"/>
            <a:stretch>
              <a:fillRect/>
            </a:stretch>
          </p:blipFill>
          <p:spPr bwMode="gray">
            <a:xfrm>
              <a:off x="71406" y="2738155"/>
              <a:ext cx="370482" cy="418368"/>
            </a:xfrm>
            <a:prstGeom prst="rect">
              <a:avLst/>
            </a:prstGeom>
            <a:noFill/>
          </p:spPr>
        </p:pic>
        <p:pic>
          <p:nvPicPr>
            <p:cNvPr id="17" name="Picture 112" descr="season_2"/>
            <p:cNvPicPr>
              <a:picLocks noChangeAspect="1" noChangeArrowheads="1"/>
            </p:cNvPicPr>
            <p:nvPr/>
          </p:nvPicPr>
          <p:blipFill>
            <a:blip r:embed="rId2" cstate="print"/>
            <a:srcRect l="53087" t="15094" r="12962" b="45284"/>
            <a:stretch>
              <a:fillRect/>
            </a:stretch>
          </p:blipFill>
          <p:spPr bwMode="gray">
            <a:xfrm>
              <a:off x="78830" y="3373328"/>
              <a:ext cx="370482" cy="418368"/>
            </a:xfrm>
            <a:prstGeom prst="rect">
              <a:avLst/>
            </a:prstGeom>
            <a:noFill/>
          </p:spPr>
        </p:pic>
        <p:pic>
          <p:nvPicPr>
            <p:cNvPr id="18" name="Picture 112" descr="season_2"/>
            <p:cNvPicPr>
              <a:picLocks noChangeAspect="1" noChangeArrowheads="1"/>
            </p:cNvPicPr>
            <p:nvPr/>
          </p:nvPicPr>
          <p:blipFill>
            <a:blip r:embed="rId2" cstate="print"/>
            <a:srcRect l="53087" t="15094" r="12962" b="45284"/>
            <a:stretch>
              <a:fillRect/>
            </a:stretch>
          </p:blipFill>
          <p:spPr bwMode="gray">
            <a:xfrm>
              <a:off x="63064" y="4087708"/>
              <a:ext cx="370482" cy="418368"/>
            </a:xfrm>
            <a:prstGeom prst="rect">
              <a:avLst/>
            </a:prstGeom>
            <a:noFill/>
          </p:spPr>
        </p:pic>
        <p:pic>
          <p:nvPicPr>
            <p:cNvPr id="19" name="Picture 112" descr="season_2"/>
            <p:cNvPicPr>
              <a:picLocks noChangeAspect="1" noChangeArrowheads="1"/>
            </p:cNvPicPr>
            <p:nvPr/>
          </p:nvPicPr>
          <p:blipFill>
            <a:blip r:embed="rId2" cstate="print"/>
            <a:srcRect l="53087" t="15094" r="12962" b="45284"/>
            <a:stretch>
              <a:fillRect/>
            </a:stretch>
          </p:blipFill>
          <p:spPr bwMode="gray">
            <a:xfrm>
              <a:off x="63064" y="4770556"/>
              <a:ext cx="370482" cy="418368"/>
            </a:xfrm>
            <a:prstGeom prst="rect">
              <a:avLst/>
            </a:prstGeom>
            <a:noFill/>
          </p:spPr>
        </p:pic>
      </p:grpSp>
      <p:grpSp>
        <p:nvGrpSpPr>
          <p:cNvPr id="25" name="กลุ่ม 24"/>
          <p:cNvGrpSpPr/>
          <p:nvPr/>
        </p:nvGrpSpPr>
        <p:grpSpPr>
          <a:xfrm>
            <a:off x="2408144" y="2636912"/>
            <a:ext cx="3750800" cy="1296144"/>
            <a:chOff x="2408144" y="2636912"/>
            <a:chExt cx="3750800" cy="1296144"/>
          </a:xfrm>
        </p:grpSpPr>
        <p:sp>
          <p:nvSpPr>
            <p:cNvPr id="12" name="Title 1"/>
            <p:cNvSpPr txBox="1">
              <a:spLocks/>
            </p:cNvSpPr>
            <p:nvPr/>
          </p:nvSpPr>
          <p:spPr>
            <a:xfrm>
              <a:off x="2714612" y="2636912"/>
              <a:ext cx="3444332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ส่งเสริมการเรียนรู้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4" name="Title 1"/>
            <p:cNvSpPr txBox="1">
              <a:spLocks/>
            </p:cNvSpPr>
            <p:nvPr/>
          </p:nvSpPr>
          <p:spPr>
            <a:xfrm>
              <a:off x="2714612" y="3290114"/>
              <a:ext cx="3444332" cy="64294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อย่างหลากหลาย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pic>
          <p:nvPicPr>
            <p:cNvPr id="20" name="Picture 112" descr="season_2"/>
            <p:cNvPicPr>
              <a:picLocks noChangeAspect="1" noChangeArrowheads="1"/>
            </p:cNvPicPr>
            <p:nvPr/>
          </p:nvPicPr>
          <p:blipFill>
            <a:blip r:embed="rId2" cstate="print"/>
            <a:srcRect l="53087" t="15094" r="12962" b="45284"/>
            <a:stretch>
              <a:fillRect/>
            </a:stretch>
          </p:blipFill>
          <p:spPr bwMode="gray">
            <a:xfrm>
              <a:off x="2408144" y="2738760"/>
              <a:ext cx="370482" cy="418368"/>
            </a:xfrm>
            <a:prstGeom prst="rect">
              <a:avLst/>
            </a:prstGeom>
            <a:noFill/>
          </p:spPr>
        </p:pic>
      </p:grpSp>
      <p:grpSp>
        <p:nvGrpSpPr>
          <p:cNvPr id="26" name="กลุ่ม 25"/>
          <p:cNvGrpSpPr/>
          <p:nvPr/>
        </p:nvGrpSpPr>
        <p:grpSpPr>
          <a:xfrm>
            <a:off x="5622886" y="2571744"/>
            <a:ext cx="3735460" cy="1409236"/>
            <a:chOff x="5622886" y="2571744"/>
            <a:chExt cx="3735460" cy="1409236"/>
          </a:xfrm>
        </p:grpSpPr>
        <p:sp>
          <p:nvSpPr>
            <p:cNvPr id="13" name="Title 1"/>
            <p:cNvSpPr txBox="1">
              <a:spLocks/>
            </p:cNvSpPr>
            <p:nvPr/>
          </p:nvSpPr>
          <p:spPr>
            <a:xfrm>
              <a:off x="5929354" y="2571744"/>
              <a:ext cx="3428992" cy="72065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ส่งเสริมเครือข่ายเด็ก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5" name="Title 1"/>
            <p:cNvSpPr txBox="1">
              <a:spLocks/>
            </p:cNvSpPr>
            <p:nvPr/>
          </p:nvSpPr>
          <p:spPr>
            <a:xfrm>
              <a:off x="5929354" y="3260330"/>
              <a:ext cx="3428992" cy="72065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และเยาวชนในตำบล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pic>
          <p:nvPicPr>
            <p:cNvPr id="22" name="Picture 112" descr="season_2"/>
            <p:cNvPicPr>
              <a:picLocks noChangeAspect="1" noChangeArrowheads="1"/>
            </p:cNvPicPr>
            <p:nvPr/>
          </p:nvPicPr>
          <p:blipFill>
            <a:blip r:embed="rId2" cstate="print"/>
            <a:srcRect l="53087" t="15094" r="12962" b="45284"/>
            <a:stretch>
              <a:fillRect/>
            </a:stretch>
          </p:blipFill>
          <p:spPr bwMode="gray">
            <a:xfrm>
              <a:off x="5622886" y="2720890"/>
              <a:ext cx="370482" cy="41836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60648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ไม่มีใคร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๒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คนในโลกที่เหมือนกัน</a:t>
            </a:r>
            <a:endParaRPr lang="en-US" sz="54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hidden">
          <a:xfrm>
            <a:off x="-32" y="980728"/>
            <a:ext cx="9144032" cy="71438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928926" y="4524710"/>
            <a:ext cx="1143008" cy="1588"/>
          </a:xfrm>
          <a:prstGeom prst="line">
            <a:avLst/>
          </a:prstGeom>
          <a:ln w="28575">
            <a:solidFill>
              <a:srgbClr val="99FF3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964645" y="2464587"/>
            <a:ext cx="1071570" cy="0"/>
          </a:xfrm>
          <a:prstGeom prst="line">
            <a:avLst/>
          </a:prstGeom>
          <a:ln w="28575">
            <a:solidFill>
              <a:srgbClr val="99FF3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35" idx="3"/>
          </p:cNvCxnSpPr>
          <p:nvPr/>
        </p:nvCxnSpPr>
        <p:spPr>
          <a:xfrm rot="10800000" flipV="1">
            <a:off x="1865762" y="3786190"/>
            <a:ext cx="777413" cy="245296"/>
          </a:xfrm>
          <a:prstGeom prst="line">
            <a:avLst/>
          </a:prstGeom>
          <a:ln w="28575">
            <a:solidFill>
              <a:srgbClr val="99FF3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2285984" y="2643181"/>
            <a:ext cx="857256" cy="571504"/>
          </a:xfrm>
          <a:prstGeom prst="line">
            <a:avLst/>
          </a:prstGeom>
          <a:ln w="28575">
            <a:solidFill>
              <a:srgbClr val="99FF3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 flipV="1">
            <a:off x="3857620" y="2714620"/>
            <a:ext cx="1428760" cy="500066"/>
          </a:xfrm>
          <a:prstGeom prst="line">
            <a:avLst/>
          </a:prstGeom>
          <a:ln w="28575">
            <a:solidFill>
              <a:srgbClr val="99FF3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กลุ่ม 52"/>
          <p:cNvGrpSpPr/>
          <p:nvPr/>
        </p:nvGrpSpPr>
        <p:grpSpPr>
          <a:xfrm>
            <a:off x="71406" y="4572008"/>
            <a:ext cx="1906292" cy="880410"/>
            <a:chOff x="71406" y="4572008"/>
            <a:chExt cx="1906292" cy="880410"/>
          </a:xfrm>
        </p:grpSpPr>
        <p:sp>
          <p:nvSpPr>
            <p:cNvPr id="12" name="TextBox 11"/>
            <p:cNvSpPr txBox="1"/>
            <p:nvPr/>
          </p:nvSpPr>
          <p:spPr>
            <a:xfrm>
              <a:off x="71406" y="4929198"/>
              <a:ext cx="19062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28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ทุกคนเป็นคนเก่ง</a:t>
              </a:r>
              <a:endParaRPr lang="th-TH" sz="28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cxnSp>
          <p:nvCxnSpPr>
            <p:cNvPr id="36" name="Straight Arrow Connector 35"/>
            <p:cNvCxnSpPr>
              <a:endCxn id="12" idx="0"/>
            </p:cNvCxnSpPr>
            <p:nvPr/>
          </p:nvCxnSpPr>
          <p:spPr>
            <a:xfrm rot="5400000">
              <a:off x="905169" y="4691391"/>
              <a:ext cx="357190" cy="118424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กลุ่ม 47"/>
          <p:cNvGrpSpPr/>
          <p:nvPr/>
        </p:nvGrpSpPr>
        <p:grpSpPr>
          <a:xfrm>
            <a:off x="2571736" y="2830357"/>
            <a:ext cx="2029723" cy="1241585"/>
            <a:chOff x="2599604" y="2958598"/>
            <a:chExt cx="2029723" cy="1241585"/>
          </a:xfrm>
        </p:grpSpPr>
        <p:sp>
          <p:nvSpPr>
            <p:cNvPr id="13" name="TextBox 12"/>
            <p:cNvSpPr txBox="1"/>
            <p:nvPr/>
          </p:nvSpPr>
          <p:spPr>
            <a:xfrm>
              <a:off x="2599604" y="3553852"/>
              <a:ext cx="20297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ทำในสิ่งที่ชอบ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33" name="สี่เหลี่ยมผืนผ้า 32"/>
            <p:cNvSpPr/>
            <p:nvPr/>
          </p:nvSpPr>
          <p:spPr>
            <a:xfrm>
              <a:off x="3275856" y="2958598"/>
              <a:ext cx="53732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๑.</a:t>
              </a:r>
              <a:endParaRPr lang="th-TH" sz="4400" dirty="0"/>
            </a:p>
          </p:txBody>
        </p:sp>
      </p:grpSp>
      <p:grpSp>
        <p:nvGrpSpPr>
          <p:cNvPr id="83" name="กลุ่ม 82"/>
          <p:cNvGrpSpPr/>
          <p:nvPr/>
        </p:nvGrpSpPr>
        <p:grpSpPr>
          <a:xfrm>
            <a:off x="2841722" y="4857760"/>
            <a:ext cx="1309975" cy="1070951"/>
            <a:chOff x="2841722" y="4857760"/>
            <a:chExt cx="1309975" cy="1070951"/>
          </a:xfrm>
        </p:grpSpPr>
        <p:sp>
          <p:nvSpPr>
            <p:cNvPr id="4" name="TextBox 3"/>
            <p:cNvSpPr txBox="1"/>
            <p:nvPr/>
          </p:nvSpPr>
          <p:spPr>
            <a:xfrm>
              <a:off x="2841722" y="5282380"/>
              <a:ext cx="13099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ความสุข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34" name="สี่เหลี่ยมผืนผ้า 33"/>
            <p:cNvSpPr/>
            <p:nvPr/>
          </p:nvSpPr>
          <p:spPr>
            <a:xfrm>
              <a:off x="3216545" y="4857760"/>
              <a:ext cx="566181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๒.</a:t>
              </a:r>
              <a:endParaRPr lang="th-TH" sz="4400" dirty="0"/>
            </a:p>
          </p:txBody>
        </p:sp>
      </p:grpSp>
      <p:grpSp>
        <p:nvGrpSpPr>
          <p:cNvPr id="51" name="กลุ่ม 50"/>
          <p:cNvGrpSpPr/>
          <p:nvPr/>
        </p:nvGrpSpPr>
        <p:grpSpPr>
          <a:xfrm>
            <a:off x="1061815" y="3646765"/>
            <a:ext cx="1093569" cy="1071508"/>
            <a:chOff x="1061815" y="3646765"/>
            <a:chExt cx="1093569" cy="1071508"/>
          </a:xfrm>
        </p:grpSpPr>
        <p:sp>
          <p:nvSpPr>
            <p:cNvPr id="8" name="TextBox 7"/>
            <p:cNvSpPr txBox="1"/>
            <p:nvPr/>
          </p:nvSpPr>
          <p:spPr>
            <a:xfrm>
              <a:off x="1061815" y="4071942"/>
              <a:ext cx="10935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ทำได้ดี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35" name="สี่เหลี่ยมผืนผ้า 34"/>
            <p:cNvSpPr/>
            <p:nvPr/>
          </p:nvSpPr>
          <p:spPr>
            <a:xfrm>
              <a:off x="1331640" y="3646765"/>
              <a:ext cx="534121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๓.</a:t>
              </a:r>
              <a:endParaRPr lang="th-TH" sz="4400" dirty="0"/>
            </a:p>
          </p:txBody>
        </p:sp>
      </p:grpSp>
      <p:grpSp>
        <p:nvGrpSpPr>
          <p:cNvPr id="86" name="กลุ่ม 85"/>
          <p:cNvGrpSpPr/>
          <p:nvPr/>
        </p:nvGrpSpPr>
        <p:grpSpPr>
          <a:xfrm>
            <a:off x="1571604" y="1680464"/>
            <a:ext cx="6072230" cy="3891676"/>
            <a:chOff x="1571604" y="1680464"/>
            <a:chExt cx="6072230" cy="3891676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H="1">
              <a:off x="1964513" y="4536289"/>
              <a:ext cx="857256" cy="785818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1000100" y="3500438"/>
              <a:ext cx="1143008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388955" y="1680464"/>
              <a:ext cx="2254879" cy="605528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3607587" y="3321843"/>
              <a:ext cx="2143140" cy="1643074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4071934" y="5572140"/>
              <a:ext cx="428628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1678761" y="1893083"/>
              <a:ext cx="571504" cy="500066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กลุ่ม 83"/>
          <p:cNvGrpSpPr/>
          <p:nvPr/>
        </p:nvGrpSpPr>
        <p:grpSpPr>
          <a:xfrm>
            <a:off x="455046" y="2051956"/>
            <a:ext cx="1832553" cy="1023243"/>
            <a:chOff x="455046" y="2051956"/>
            <a:chExt cx="1832553" cy="1023243"/>
          </a:xfrm>
        </p:grpSpPr>
        <p:sp>
          <p:nvSpPr>
            <p:cNvPr id="6" name="TextBox 5"/>
            <p:cNvSpPr txBox="1"/>
            <p:nvPr/>
          </p:nvSpPr>
          <p:spPr>
            <a:xfrm>
              <a:off x="455046" y="2428868"/>
              <a:ext cx="18325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อดทน,สมาธิ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37" name="สี่เหลี่ยมผืนผ้า 36"/>
            <p:cNvSpPr/>
            <p:nvPr/>
          </p:nvSpPr>
          <p:spPr>
            <a:xfrm>
              <a:off x="1074458" y="2051956"/>
              <a:ext cx="551754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๔.</a:t>
              </a:r>
              <a:endParaRPr lang="th-TH" sz="4400" dirty="0"/>
            </a:p>
          </p:txBody>
        </p:sp>
      </p:grpSp>
      <p:grpSp>
        <p:nvGrpSpPr>
          <p:cNvPr id="52" name="กลุ่ม 51"/>
          <p:cNvGrpSpPr/>
          <p:nvPr/>
        </p:nvGrpSpPr>
        <p:grpSpPr>
          <a:xfrm>
            <a:off x="1142976" y="928670"/>
            <a:ext cx="4174541" cy="1074959"/>
            <a:chOff x="1142976" y="928670"/>
            <a:chExt cx="4174541" cy="1074959"/>
          </a:xfrm>
        </p:grpSpPr>
        <p:sp>
          <p:nvSpPr>
            <p:cNvPr id="9" name="TextBox 8"/>
            <p:cNvSpPr txBox="1"/>
            <p:nvPr/>
          </p:nvSpPr>
          <p:spPr>
            <a:xfrm>
              <a:off x="1142976" y="1357298"/>
              <a:ext cx="41745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ทำให้ประณีต</a:t>
              </a:r>
              <a:r>
                <a:rPr lang="th-TH" sz="28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-</a:t>
              </a:r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ความงาม</a:t>
              </a:r>
              <a:r>
                <a:rPr lang="th-TH" sz="28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-</a:t>
              </a:r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จิตใจ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39" name="สี่เหลี่ยมผืนผ้า 38"/>
            <p:cNvSpPr/>
            <p:nvPr/>
          </p:nvSpPr>
          <p:spPr>
            <a:xfrm>
              <a:off x="3244229" y="928670"/>
              <a:ext cx="556563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๕.</a:t>
              </a:r>
              <a:endParaRPr lang="th-TH" sz="4400" dirty="0"/>
            </a:p>
          </p:txBody>
        </p:sp>
      </p:grpSp>
      <p:grpSp>
        <p:nvGrpSpPr>
          <p:cNvPr id="55" name="กลุ่ม 54"/>
          <p:cNvGrpSpPr/>
          <p:nvPr/>
        </p:nvGrpSpPr>
        <p:grpSpPr>
          <a:xfrm>
            <a:off x="5323249" y="2206605"/>
            <a:ext cx="1620957" cy="1011470"/>
            <a:chOff x="5323249" y="2206605"/>
            <a:chExt cx="1620957" cy="1011470"/>
          </a:xfrm>
        </p:grpSpPr>
        <p:sp>
          <p:nvSpPr>
            <p:cNvPr id="5" name="TextBox 4"/>
            <p:cNvSpPr txBox="1"/>
            <p:nvPr/>
          </p:nvSpPr>
          <p:spPr>
            <a:xfrm>
              <a:off x="5323249" y="2571744"/>
              <a:ext cx="162095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6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ผลของงาน</a:t>
              </a:r>
              <a:endParaRPr lang="th-TH" sz="36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40" name="สี่เหลี่ยมผืนผ้า 39"/>
            <p:cNvSpPr/>
            <p:nvPr/>
          </p:nvSpPr>
          <p:spPr>
            <a:xfrm>
              <a:off x="5882964" y="2206605"/>
              <a:ext cx="548548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44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๖.</a:t>
              </a:r>
              <a:endParaRPr lang="th-TH" sz="4400" dirty="0"/>
            </a:p>
          </p:txBody>
        </p:sp>
      </p:grpSp>
      <p:grpSp>
        <p:nvGrpSpPr>
          <p:cNvPr id="79" name="กลุ่ม 78"/>
          <p:cNvGrpSpPr/>
          <p:nvPr/>
        </p:nvGrpSpPr>
        <p:grpSpPr>
          <a:xfrm>
            <a:off x="5429256" y="3071810"/>
            <a:ext cx="1590500" cy="1643074"/>
            <a:chOff x="5429256" y="3071810"/>
            <a:chExt cx="1590500" cy="1643074"/>
          </a:xfrm>
        </p:grpSpPr>
        <p:cxnSp>
          <p:nvCxnSpPr>
            <p:cNvPr id="61" name="Straight Connector 60"/>
            <p:cNvCxnSpPr/>
            <p:nvPr/>
          </p:nvCxnSpPr>
          <p:spPr>
            <a:xfrm rot="5400000">
              <a:off x="5679289" y="3536157"/>
              <a:ext cx="92869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กลุ่ม 53"/>
            <p:cNvGrpSpPr/>
            <p:nvPr/>
          </p:nvGrpSpPr>
          <p:grpSpPr>
            <a:xfrm>
              <a:off x="5429256" y="3641065"/>
              <a:ext cx="1590500" cy="1073819"/>
              <a:chOff x="5437539" y="3573016"/>
              <a:chExt cx="1590500" cy="1073819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5437539" y="4000504"/>
                <a:ext cx="159050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การจัดการ</a:t>
                </a:r>
                <a:endParaRPr lang="th-TH" sz="3600" b="1" dirty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endParaRPr>
              </a:p>
            </p:txBody>
          </p:sp>
          <p:sp>
            <p:nvSpPr>
              <p:cNvPr id="42" name="สี่เหลี่ยมผืนผ้า 41"/>
              <p:cNvSpPr/>
              <p:nvPr/>
            </p:nvSpPr>
            <p:spPr>
              <a:xfrm>
                <a:off x="5897620" y="3573016"/>
                <a:ext cx="603050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h-TH" sz="44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๗.</a:t>
                </a:r>
                <a:endParaRPr lang="th-TH" sz="4400" dirty="0"/>
              </a:p>
            </p:txBody>
          </p:sp>
        </p:grpSp>
      </p:grpSp>
      <p:grpSp>
        <p:nvGrpSpPr>
          <p:cNvPr id="81" name="กลุ่ม 80"/>
          <p:cNvGrpSpPr/>
          <p:nvPr/>
        </p:nvGrpSpPr>
        <p:grpSpPr>
          <a:xfrm>
            <a:off x="6715140" y="3771218"/>
            <a:ext cx="2308645" cy="1300856"/>
            <a:chOff x="6715140" y="3771218"/>
            <a:chExt cx="2308645" cy="1300856"/>
          </a:xfrm>
        </p:grpSpPr>
        <p:cxnSp>
          <p:nvCxnSpPr>
            <p:cNvPr id="59" name="Straight Connector 58"/>
            <p:cNvCxnSpPr/>
            <p:nvPr/>
          </p:nvCxnSpPr>
          <p:spPr>
            <a:xfrm rot="5400000">
              <a:off x="7678759" y="4020457"/>
              <a:ext cx="500066" cy="1588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กลุ่ม 55"/>
            <p:cNvGrpSpPr/>
            <p:nvPr/>
          </p:nvGrpSpPr>
          <p:grpSpPr>
            <a:xfrm>
              <a:off x="6715140" y="4133560"/>
              <a:ext cx="2308645" cy="938514"/>
              <a:chOff x="6920450" y="3646765"/>
              <a:chExt cx="2308645" cy="938514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6920450" y="4000504"/>
                <a:ext cx="230864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th-TH" sz="32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พฤติกรรมทางบวก</a:t>
                </a:r>
                <a:endParaRPr lang="th-TH" sz="3200" b="1" dirty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endParaRPr>
              </a:p>
            </p:txBody>
          </p:sp>
          <p:sp>
            <p:nvSpPr>
              <p:cNvPr id="43" name="สี่เหลี่ยมผืนผ้า 42"/>
              <p:cNvSpPr/>
              <p:nvPr/>
            </p:nvSpPr>
            <p:spPr>
              <a:xfrm>
                <a:off x="7862318" y="3646765"/>
                <a:ext cx="52129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h-TH" sz="40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๘.</a:t>
                </a:r>
                <a:endParaRPr lang="th-TH" sz="4000" dirty="0"/>
              </a:p>
            </p:txBody>
          </p:sp>
        </p:grpSp>
      </p:grpSp>
      <p:grpSp>
        <p:nvGrpSpPr>
          <p:cNvPr id="85" name="กลุ่ม 84"/>
          <p:cNvGrpSpPr/>
          <p:nvPr/>
        </p:nvGrpSpPr>
        <p:grpSpPr>
          <a:xfrm>
            <a:off x="4248704" y="3143248"/>
            <a:ext cx="2537874" cy="2909189"/>
            <a:chOff x="4248704" y="3143248"/>
            <a:chExt cx="2537874" cy="2909189"/>
          </a:xfrm>
        </p:grpSpPr>
        <p:cxnSp>
          <p:nvCxnSpPr>
            <p:cNvPr id="67" name="Straight Connector 66"/>
            <p:cNvCxnSpPr/>
            <p:nvPr/>
          </p:nvCxnSpPr>
          <p:spPr>
            <a:xfrm rot="5400000">
              <a:off x="4893471" y="3821909"/>
              <a:ext cx="1571636" cy="214314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กลุ่ม 76"/>
            <p:cNvGrpSpPr/>
            <p:nvPr/>
          </p:nvGrpSpPr>
          <p:grpSpPr>
            <a:xfrm>
              <a:off x="4248704" y="4572008"/>
              <a:ext cx="2537874" cy="1480429"/>
              <a:chOff x="4000496" y="4769574"/>
              <a:chExt cx="2537874" cy="1480429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000496" y="5191796"/>
                <a:ext cx="253787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 การเรียนรู้ร่วมกัน</a:t>
                </a:r>
              </a:p>
            </p:txBody>
          </p:sp>
          <p:sp>
            <p:nvSpPr>
              <p:cNvPr id="44" name="สี่เหลี่ยมผืนผ้า 43"/>
              <p:cNvSpPr/>
              <p:nvPr/>
            </p:nvSpPr>
            <p:spPr>
              <a:xfrm>
                <a:off x="5061852" y="4769574"/>
                <a:ext cx="510280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h-TH" sz="44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๙.</a:t>
                </a:r>
                <a:endParaRPr lang="th-TH" sz="4400" dirty="0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4373452" y="5603672"/>
                <a:ext cx="184698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sz="3600" b="1" dirty="0" smtClean="0">
                    <a:solidFill>
                      <a:schemeClr val="bg1"/>
                    </a:solidFill>
                    <a:latin typeface="IrisUPC" pitchFamily="34" charset="-34"/>
                    <a:cs typeface="IrisUPC" pitchFamily="34" charset="-34"/>
                  </a:rPr>
                  <a:t>ในการปฏิบัติ</a:t>
                </a:r>
                <a:endParaRPr lang="th-TH" sz="3600" b="1" dirty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endParaRPr>
              </a:p>
            </p:txBody>
          </p:sp>
        </p:grpSp>
      </p:grpSp>
      <p:grpSp>
        <p:nvGrpSpPr>
          <p:cNvPr id="78" name="กลุ่ม 77"/>
          <p:cNvGrpSpPr/>
          <p:nvPr/>
        </p:nvGrpSpPr>
        <p:grpSpPr>
          <a:xfrm>
            <a:off x="6929454" y="2214554"/>
            <a:ext cx="1599559" cy="1276001"/>
            <a:chOff x="6929454" y="2214554"/>
            <a:chExt cx="1599559" cy="1276001"/>
          </a:xfrm>
        </p:grpSpPr>
        <p:sp>
          <p:nvSpPr>
            <p:cNvPr id="14" name="TextBox 13"/>
            <p:cNvSpPr txBox="1"/>
            <p:nvPr/>
          </p:nvSpPr>
          <p:spPr>
            <a:xfrm>
              <a:off x="7595744" y="2214554"/>
              <a:ext cx="93326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คุณค่า</a:t>
              </a:r>
              <a:endParaRPr lang="th-TH" sz="32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543009" y="2905780"/>
              <a:ext cx="86594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มูลค่า</a:t>
              </a:r>
              <a:endParaRPr lang="th-TH" sz="32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cxnSp>
          <p:nvCxnSpPr>
            <p:cNvPr id="60" name="Straight Connector 59"/>
            <p:cNvCxnSpPr/>
            <p:nvPr/>
          </p:nvCxnSpPr>
          <p:spPr>
            <a:xfrm rot="10800000">
              <a:off x="6969360" y="3001124"/>
              <a:ext cx="542117" cy="126358"/>
            </a:xfrm>
            <a:prstGeom prst="line">
              <a:avLst/>
            </a:prstGeom>
            <a:ln w="28575">
              <a:solidFill>
                <a:srgbClr val="99FF33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14" idx="1"/>
            </p:cNvCxnSpPr>
            <p:nvPr/>
          </p:nvCxnSpPr>
          <p:spPr>
            <a:xfrm rot="10800000" flipV="1">
              <a:off x="6929454" y="2506942"/>
              <a:ext cx="666290" cy="279116"/>
            </a:xfrm>
            <a:prstGeom prst="line">
              <a:avLst/>
            </a:prstGeom>
            <a:ln w="28575">
              <a:solidFill>
                <a:srgbClr val="99FF33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กลุ่ม 79"/>
          <p:cNvGrpSpPr/>
          <p:nvPr/>
        </p:nvGrpSpPr>
        <p:grpSpPr>
          <a:xfrm>
            <a:off x="7570125" y="3183154"/>
            <a:ext cx="1295547" cy="687745"/>
            <a:chOff x="7570125" y="3183154"/>
            <a:chExt cx="1295547" cy="687745"/>
          </a:xfrm>
        </p:grpSpPr>
        <p:sp>
          <p:nvSpPr>
            <p:cNvPr id="69" name="TextBox 68"/>
            <p:cNvSpPr txBox="1"/>
            <p:nvPr/>
          </p:nvSpPr>
          <p:spPr>
            <a:xfrm>
              <a:off x="7570125" y="3286124"/>
              <a:ext cx="12955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 smtClean="0">
                  <a:solidFill>
                    <a:schemeClr val="bg1"/>
                  </a:solidFill>
                  <a:latin typeface="IrisUPC" pitchFamily="34" charset="-34"/>
                  <a:cs typeface="IrisUPC" pitchFamily="34" charset="-34"/>
                </a:rPr>
                <a:t>เศรษฐกิจ</a:t>
              </a:r>
              <a:endParaRPr lang="th-TH" sz="3200" b="1" dirty="0">
                <a:solidFill>
                  <a:schemeClr val="bg1"/>
                </a:solidFill>
                <a:latin typeface="IrisUPC" pitchFamily="34" charset="-34"/>
                <a:cs typeface="IrisUPC" pitchFamily="34" charset="-34"/>
              </a:endParaRPr>
            </a:p>
          </p:txBody>
        </p:sp>
        <p:cxnSp>
          <p:nvCxnSpPr>
            <p:cNvPr id="70" name="Straight Connector 58"/>
            <p:cNvCxnSpPr/>
            <p:nvPr/>
          </p:nvCxnSpPr>
          <p:spPr>
            <a:xfrm flipV="1">
              <a:off x="8358214" y="3183154"/>
              <a:ext cx="285752" cy="8730"/>
            </a:xfrm>
            <a:prstGeom prst="line">
              <a:avLst/>
            </a:prstGeom>
            <a:ln w="28575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60648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เครือข่ายโรงเรียนปฏิรูปการเรียนรู้</a:t>
            </a:r>
            <a:endParaRPr lang="en-US" sz="54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hidden">
          <a:xfrm>
            <a:off x="-32" y="1071546"/>
            <a:ext cx="9144032" cy="71438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7158" y="1500174"/>
            <a:ext cx="3714744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Brain-based learning</a:t>
            </a:r>
            <a:endParaRPr lang="en-US" sz="28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29058" y="2357430"/>
            <a:ext cx="3000396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en-US" sz="2800" b="1" baseline="30000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Century skill</a:t>
            </a:r>
            <a:endParaRPr lang="en-US" sz="28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42942" y="3068960"/>
            <a:ext cx="3643306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Work-based learning</a:t>
            </a:r>
            <a:endParaRPr lang="en-US" sz="28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499992" y="3722144"/>
            <a:ext cx="4214842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Transformative learning</a:t>
            </a:r>
            <a:endParaRPr lang="en-US" sz="28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4816872"/>
            <a:ext cx="91440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CCFF99"/>
                </a:solidFill>
                <a:effectLst>
                  <a:glow rad="139700">
                    <a:srgbClr val="0000CC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สถาบันวิจัยและพัฒนาการเรียนรู้</a:t>
            </a:r>
            <a:endParaRPr lang="en-US" sz="6000" dirty="0">
              <a:ln w="19050">
                <a:noFill/>
                <a:prstDash val="solid"/>
              </a:ln>
              <a:solidFill>
                <a:srgbClr val="CCFF99"/>
              </a:solidFill>
              <a:effectLst>
                <a:glow rad="139700">
                  <a:srgbClr val="0000CC">
                    <a:alpha val="40000"/>
                  </a:srgb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032292" y="1627284"/>
            <a:ext cx="2357454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โรงเรียนวิถีพุทธ</a:t>
            </a:r>
            <a:endParaRPr lang="en-US" sz="3600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pic>
        <p:nvPicPr>
          <p:cNvPr id="11" name="Picture 112" descr="season_2"/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142844" y="1714488"/>
            <a:ext cx="370482" cy="418368"/>
          </a:xfrm>
          <a:prstGeom prst="rect">
            <a:avLst/>
          </a:prstGeom>
          <a:noFill/>
        </p:spPr>
      </p:pic>
      <p:pic>
        <p:nvPicPr>
          <p:cNvPr id="15" name="Picture 112" descr="season_2"/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5786446" y="1761786"/>
            <a:ext cx="370482" cy="418368"/>
          </a:xfrm>
          <a:prstGeom prst="rect">
            <a:avLst/>
          </a:prstGeom>
          <a:noFill/>
        </p:spPr>
      </p:pic>
      <p:pic>
        <p:nvPicPr>
          <p:cNvPr id="16" name="Picture 112" descr="season_2"/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3730510" y="2566238"/>
            <a:ext cx="370482" cy="418368"/>
          </a:xfrm>
          <a:prstGeom prst="rect">
            <a:avLst/>
          </a:prstGeom>
          <a:noFill/>
        </p:spPr>
      </p:pic>
      <p:pic>
        <p:nvPicPr>
          <p:cNvPr id="17" name="Picture 112" descr="season_2"/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428596" y="3214686"/>
            <a:ext cx="370482" cy="418368"/>
          </a:xfrm>
          <a:prstGeom prst="rect">
            <a:avLst/>
          </a:prstGeom>
          <a:noFill/>
        </p:spPr>
      </p:pic>
      <p:pic>
        <p:nvPicPr>
          <p:cNvPr id="21" name="Picture 112" descr="season_2"/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4357686" y="3929066"/>
            <a:ext cx="370482" cy="418368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เอกสาร" ma:contentTypeID="0x01010095E30BDEBABA31458346870BBE7D6379" ma:contentTypeVersion="16" ma:contentTypeDescription="สร้างเอกสารใหม่" ma:contentTypeScope="" ma:versionID="68845215448cb04134ea94c617151ed9">
  <xsd:schema xmlns:xsd="http://www.w3.org/2001/XMLSchema" xmlns:xs="http://www.w3.org/2001/XMLSchema" xmlns:p="http://schemas.microsoft.com/office/2006/metadata/properties" xmlns:ns2="753e08b7-ef84-4e0a-8e0f-a2ef99652104" xmlns:ns3="b0d0289f-147e-4f50-98f7-d8f46b67f120" targetNamespace="http://schemas.microsoft.com/office/2006/metadata/properties" ma:root="true" ma:fieldsID="a0f67902155787be9838b4cc9f2b89d6" ns2:_="" ns3:_="">
    <xsd:import namespace="753e08b7-ef84-4e0a-8e0f-a2ef99652104"/>
    <xsd:import namespace="b0d0289f-147e-4f50-98f7-d8f46b67f1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e08b7-ef84-4e0a-8e0f-a2ef996521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แท็กรูป" ma:readOnly="false" ma:fieldId="{5cf76f15-5ced-4ddc-b409-7134ff3c332f}" ma:taxonomyMulti="true" ma:sspId="82589e19-ccdd-45ff-bdbf-889a520c89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0289f-147e-4f50-98f7-d8f46b67f12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แชร์กับ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แชร์พร้อมกับรายละเอียด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295f5b12-db03-4006-b30a-c78fafbf9cde}" ma:internalName="TaxCatchAll" ma:showField="CatchAllData" ma:web="b0d0289f-147e-4f50-98f7-d8f46b67f1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ชนิดเนื้อหา"/>
        <xsd:element ref="dc:title" minOccurs="0" maxOccurs="1" ma:index="4" ma:displayName="ชื่อเรื่อง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3e08b7-ef84-4e0a-8e0f-a2ef99652104">
      <Terms xmlns="http://schemas.microsoft.com/office/infopath/2007/PartnerControls"/>
    </lcf76f155ced4ddcb4097134ff3c332f>
    <TaxCatchAll xmlns="b0d0289f-147e-4f50-98f7-d8f46b67f120" xsi:nil="true"/>
  </documentManagement>
</p:properties>
</file>

<file path=customXml/itemProps1.xml><?xml version="1.0" encoding="utf-8"?>
<ds:datastoreItem xmlns:ds="http://schemas.openxmlformats.org/officeDocument/2006/customXml" ds:itemID="{4157B84D-D7F0-4A27-B72D-6B7A4FABCF87}"/>
</file>

<file path=customXml/itemProps2.xml><?xml version="1.0" encoding="utf-8"?>
<ds:datastoreItem xmlns:ds="http://schemas.openxmlformats.org/officeDocument/2006/customXml" ds:itemID="{420C8DE2-C7AC-4AE7-BD5B-6A2E830A2699}"/>
</file>

<file path=customXml/itemProps3.xml><?xml version="1.0" encoding="utf-8"?>
<ds:datastoreItem xmlns:ds="http://schemas.openxmlformats.org/officeDocument/2006/customXml" ds:itemID="{585A7A1C-7EE0-46BA-AC4A-218DFF736593}"/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343</Words>
  <Application>Microsoft Office PowerPoint</Application>
  <PresentationFormat>On-screen Show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วิถีสู่การสร้างโรงเรียนคุณภาพ เพื่อสุขภาวะเด็กและเยาวชน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สังคมเข้มแข็ง</dc:title>
  <dc:creator>Win8</dc:creator>
  <cp:lastModifiedBy>Administrator</cp:lastModifiedBy>
  <cp:revision>254</cp:revision>
  <dcterms:created xsi:type="dcterms:W3CDTF">2015-08-16T04:44:26Z</dcterms:created>
  <dcterms:modified xsi:type="dcterms:W3CDTF">2016-11-03T03:45:03Z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0x01010095E30BDEBABA31458346870BBE7D6379</vt:lpwstr>
  </property>
</Properties>
</file>